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57" r:id="rId3"/>
    <p:sldId id="322" r:id="rId4"/>
    <p:sldId id="327" r:id="rId5"/>
    <p:sldId id="323" r:id="rId6"/>
    <p:sldId id="324" r:id="rId7"/>
    <p:sldId id="325" r:id="rId8"/>
    <p:sldId id="326" r:id="rId9"/>
    <p:sldId id="343" r:id="rId10"/>
    <p:sldId id="296" r:id="rId11"/>
    <p:sldId id="328" r:id="rId12"/>
    <p:sldId id="329" r:id="rId13"/>
    <p:sldId id="330" r:id="rId14"/>
    <p:sldId id="332" r:id="rId15"/>
    <p:sldId id="263" r:id="rId16"/>
    <p:sldId id="333" r:id="rId17"/>
    <p:sldId id="334" r:id="rId18"/>
    <p:sldId id="309" r:id="rId19"/>
    <p:sldId id="310" r:id="rId20"/>
    <p:sldId id="278" r:id="rId21"/>
    <p:sldId id="321" r:id="rId22"/>
    <p:sldId id="282" r:id="rId23"/>
    <p:sldId id="319" r:id="rId24"/>
    <p:sldId id="320" r:id="rId25"/>
    <p:sldId id="318" r:id="rId26"/>
    <p:sldId id="283" r:id="rId27"/>
    <p:sldId id="276" r:id="rId28"/>
    <p:sldId id="277" r:id="rId29"/>
    <p:sldId id="279" r:id="rId30"/>
    <p:sldId id="287" r:id="rId31"/>
    <p:sldId id="286" r:id="rId32"/>
    <p:sldId id="288" r:id="rId33"/>
    <p:sldId id="280" r:id="rId34"/>
    <p:sldId id="335" r:id="rId35"/>
    <p:sldId id="336" r:id="rId36"/>
    <p:sldId id="337" r:id="rId37"/>
    <p:sldId id="344" r:id="rId38"/>
    <p:sldId id="281" r:id="rId39"/>
    <p:sldId id="338" r:id="rId40"/>
    <p:sldId id="339" r:id="rId41"/>
    <p:sldId id="284" r:id="rId42"/>
    <p:sldId id="289" r:id="rId43"/>
    <p:sldId id="290" r:id="rId44"/>
    <p:sldId id="291" r:id="rId45"/>
    <p:sldId id="292" r:id="rId46"/>
    <p:sldId id="267" r:id="rId47"/>
    <p:sldId id="268" r:id="rId48"/>
    <p:sldId id="269" r:id="rId49"/>
    <p:sldId id="340" r:id="rId50"/>
    <p:sldId id="341" r:id="rId51"/>
    <p:sldId id="345" r:id="rId52"/>
    <p:sldId id="308" r:id="rId53"/>
    <p:sldId id="317" r:id="rId54"/>
    <p:sldId id="272" r:id="rId55"/>
    <p:sldId id="274" r:id="rId56"/>
    <p:sldId id="273" r:id="rId57"/>
    <p:sldId id="312" r:id="rId58"/>
    <p:sldId id="313" r:id="rId59"/>
    <p:sldId id="264" r:id="rId60"/>
    <p:sldId id="271" r:id="rId61"/>
    <p:sldId id="266" r:id="rId62"/>
    <p:sldId id="270" r:id="rId63"/>
    <p:sldId id="717" r:id="rId64"/>
    <p:sldId id="848" r:id="rId65"/>
    <p:sldId id="849" r:id="rId66"/>
    <p:sldId id="850" r:id="rId67"/>
    <p:sldId id="314" r:id="rId68"/>
    <p:sldId id="294" r:id="rId69"/>
    <p:sldId id="295" r:id="rId70"/>
    <p:sldId id="342" r:id="rId71"/>
    <p:sldId id="293" r:id="rId72"/>
    <p:sldId id="298" r:id="rId73"/>
    <p:sldId id="302" r:id="rId74"/>
    <p:sldId id="303" r:id="rId75"/>
    <p:sldId id="299" r:id="rId76"/>
    <p:sldId id="346" r:id="rId77"/>
    <p:sldId id="301" r:id="rId78"/>
    <p:sldId id="304" r:id="rId79"/>
    <p:sldId id="842" r:id="rId80"/>
    <p:sldId id="300" r:id="rId81"/>
    <p:sldId id="347" r:id="rId82"/>
    <p:sldId id="306"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8" autoAdjust="0"/>
    <p:restoredTop sz="63421" autoAdjust="0"/>
  </p:normalViewPr>
  <p:slideViewPr>
    <p:cSldViewPr snapToGrid="0" snapToObjects="1">
      <p:cViewPr varScale="1">
        <p:scale>
          <a:sx n="81" d="100"/>
          <a:sy n="81" d="100"/>
        </p:scale>
        <p:origin x="420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5C78DC-5EAB-A446-828D-B927C9BDDA31}" type="datetimeFigureOut">
              <a:rPr lang="en-US" smtClean="0"/>
              <a:t>1/16/19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4E44DB-F495-134E-A91B-1CDB778CF7BC}" type="slidenum">
              <a:rPr lang="en-US" smtClean="0"/>
              <a:t>‹#›</a:t>
            </a:fld>
            <a:endParaRPr lang="en-US"/>
          </a:p>
        </p:txBody>
      </p:sp>
    </p:spTree>
    <p:extLst>
      <p:ext uri="{BB962C8B-B14F-4D97-AF65-F5344CB8AC3E}">
        <p14:creationId xmlns:p14="http://schemas.microsoft.com/office/powerpoint/2010/main" val="39830728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DCA025-7400-354D-855B-F26A041AF633}" type="slidenum">
              <a:rPr lang="en-US" smtClean="0"/>
              <a:t>9</a:t>
            </a:fld>
            <a:endParaRPr lang="en-US"/>
          </a:p>
        </p:txBody>
      </p:sp>
    </p:spTree>
    <p:extLst>
      <p:ext uri="{BB962C8B-B14F-4D97-AF65-F5344CB8AC3E}">
        <p14:creationId xmlns:p14="http://schemas.microsoft.com/office/powerpoint/2010/main" val="312994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28</a:t>
            </a:fld>
            <a:endParaRPr lang="en-US"/>
          </a:p>
        </p:txBody>
      </p:sp>
    </p:spTree>
    <p:extLst>
      <p:ext uri="{BB962C8B-B14F-4D97-AF65-F5344CB8AC3E}">
        <p14:creationId xmlns:p14="http://schemas.microsoft.com/office/powerpoint/2010/main" val="2571967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29</a:t>
            </a:fld>
            <a:endParaRPr lang="en-US"/>
          </a:p>
        </p:txBody>
      </p:sp>
    </p:spTree>
    <p:extLst>
      <p:ext uri="{BB962C8B-B14F-4D97-AF65-F5344CB8AC3E}">
        <p14:creationId xmlns:p14="http://schemas.microsoft.com/office/powerpoint/2010/main" val="2571967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30</a:t>
            </a:fld>
            <a:endParaRPr lang="en-US"/>
          </a:p>
        </p:txBody>
      </p:sp>
    </p:spTree>
    <p:extLst>
      <p:ext uri="{BB962C8B-B14F-4D97-AF65-F5344CB8AC3E}">
        <p14:creationId xmlns:p14="http://schemas.microsoft.com/office/powerpoint/2010/main" val="2165908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gestures</a:t>
            </a:r>
            <a:r>
              <a:rPr lang="en-US" baseline="0" dirty="0"/>
              <a:t> to control device Human computer interface</a:t>
            </a:r>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31</a:t>
            </a:fld>
            <a:endParaRPr lang="en-US"/>
          </a:p>
        </p:txBody>
      </p:sp>
    </p:spTree>
    <p:extLst>
      <p:ext uri="{BB962C8B-B14F-4D97-AF65-F5344CB8AC3E}">
        <p14:creationId xmlns:p14="http://schemas.microsoft.com/office/powerpoint/2010/main" val="3295100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retro-reflective markers viewed from multiple cameras</a:t>
            </a:r>
          </a:p>
          <a:p>
            <a:r>
              <a:rPr lang="en-US" dirty="0"/>
              <a:t>or other vision-based techniques to capture actors for computer animation;</a:t>
            </a:r>
          </a:p>
        </p:txBody>
      </p:sp>
      <p:sp>
        <p:nvSpPr>
          <p:cNvPr id="4" name="Slide Number Placeholder 3"/>
          <p:cNvSpPr>
            <a:spLocks noGrp="1"/>
          </p:cNvSpPr>
          <p:nvPr>
            <p:ph type="sldNum" sz="quarter" idx="10"/>
          </p:nvPr>
        </p:nvSpPr>
        <p:spPr/>
        <p:txBody>
          <a:bodyPr/>
          <a:lstStyle/>
          <a:p>
            <a:fld id="{464E44DB-F495-134E-A91B-1CDB778CF7BC}" type="slidenum">
              <a:rPr lang="en-US" smtClean="0"/>
              <a:t>32</a:t>
            </a:fld>
            <a:endParaRPr lang="en-US"/>
          </a:p>
        </p:txBody>
      </p:sp>
    </p:spTree>
    <p:extLst>
      <p:ext uri="{BB962C8B-B14F-4D97-AF65-F5344CB8AC3E}">
        <p14:creationId xmlns:p14="http://schemas.microsoft.com/office/powerpoint/2010/main" val="3701692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TimbreGrantCompleteDraftDec.16_BX.docx .</a:t>
            </a:r>
            <a:r>
              <a:rPr lang="en-US" dirty="0" err="1"/>
              <a:t>docx</a:t>
            </a:r>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33</a:t>
            </a:fld>
            <a:endParaRPr lang="en-US"/>
          </a:p>
        </p:txBody>
      </p:sp>
    </p:spTree>
    <p:extLst>
      <p:ext uri="{BB962C8B-B14F-4D97-AF65-F5344CB8AC3E}">
        <p14:creationId xmlns:p14="http://schemas.microsoft.com/office/powerpoint/2010/main" val="201138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B4DA34-03C6-4569-87BC-526FF9673C23}" type="slidenum">
              <a:rPr lang="en-US" altLang="ja-JP"/>
              <a:pPr/>
              <a:t>35</a:t>
            </a:fld>
            <a:endParaRPr lang="en-US" altLang="ja-JP"/>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175FAF-4C28-4061-88FD-1ACA2ADD717B}" type="slidenum">
              <a:rPr lang="en-US">
                <a:solidFill>
                  <a:prstClr val="black"/>
                </a:solidFill>
              </a:rPr>
              <a:pPr/>
              <a:t>43</a:t>
            </a:fld>
            <a:endParaRPr lang="en-US">
              <a:solidFill>
                <a:prstClr val="black"/>
              </a:solidFill>
            </a:endParaRPr>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lang="en-US" dirty="0"/>
              <a:t>Introduce gist.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C0717B-9BCF-4258-AA10-D835B0141E14}" type="slidenum">
              <a:rPr lang="en-US">
                <a:solidFill>
                  <a:prstClr val="black"/>
                </a:solidFill>
              </a:rPr>
              <a:pPr/>
              <a:t>44</a:t>
            </a:fld>
            <a:endParaRPr lang="en-US">
              <a:solidFill>
                <a:prstClr val="black"/>
              </a:solidFill>
            </a:endParaRPr>
          </a:p>
        </p:txBody>
      </p:sp>
      <p:sp>
        <p:nvSpPr>
          <p:cNvPr id="678914" name="Rectangle 2"/>
          <p:cNvSpPr>
            <a:spLocks noGrp="1" noRot="1" noChangeAspect="1" noChangeArrowheads="1" noTextEdit="1"/>
          </p:cNvSpPr>
          <p:nvPr>
            <p:ph type="sldImg"/>
          </p:nvPr>
        </p:nvSpPr>
        <p:spPr>
          <a:ln/>
        </p:spPr>
      </p:sp>
      <p:sp>
        <p:nvSpPr>
          <p:cNvPr id="6789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hape 166"/>
          <p:cNvSpPr>
            <a:spLocks noGrp="1" noRot="1" noChangeAspect="1"/>
          </p:cNvSpPr>
          <p:nvPr>
            <p:ph type="sldImg"/>
          </p:nvPr>
        </p:nvSpPr>
        <p:spPr>
          <a:ln/>
        </p:spPr>
      </p:sp>
      <p:sp>
        <p:nvSpPr>
          <p:cNvPr id="77826" name="Shape 167"/>
          <p:cNvSpPr>
            <a:spLocks noGrp="1"/>
          </p:cNvSpPr>
          <p:nvPr>
            <p:ph type="body"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a:t>You may have read this headline last year and thought: 2 billion! That</a:t>
            </a:r>
            <a:r>
              <a:rPr lang="ja-JP" altLang="en-US"/>
              <a:t>’</a:t>
            </a:r>
            <a:r>
              <a:rPr lang="en-US" altLang="ja-JP"/>
              <a:t>s crazy? What is Virtual Reality? And why is it going to be so big?</a:t>
            </a:r>
            <a:endParaRPr lang="en-US" altLang="en-US"/>
          </a:p>
        </p:txBody>
      </p:sp>
    </p:spTree>
    <p:extLst>
      <p:ext uri="{BB962C8B-B14F-4D97-AF65-F5344CB8AC3E}">
        <p14:creationId xmlns:p14="http://schemas.microsoft.com/office/powerpoint/2010/main" val="2852865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defTabSz="914437" eaLnBrk="0" hangingPunct="0">
              <a:spcBef>
                <a:spcPct val="50000"/>
              </a:spcBef>
              <a:defRPr sz="1200" b="1">
                <a:solidFill>
                  <a:srgbClr val="FFFF00"/>
                </a:solidFill>
                <a:latin typeface="Arial" charset="0"/>
                <a:ea typeface="ＭＳ Ｐゴシック" charset="0"/>
              </a:defRPr>
            </a:lvl1pPr>
            <a:lvl2pPr marL="729057" indent="-280406" algn="ctr" defTabSz="914437" eaLnBrk="0" hangingPunct="0">
              <a:spcBef>
                <a:spcPct val="50000"/>
              </a:spcBef>
              <a:defRPr sz="1200" b="1">
                <a:solidFill>
                  <a:srgbClr val="FFFF00"/>
                </a:solidFill>
                <a:latin typeface="Arial" charset="0"/>
                <a:ea typeface="ＭＳ Ｐゴシック" charset="0"/>
              </a:defRPr>
            </a:lvl2pPr>
            <a:lvl3pPr marL="1121626" indent="-224325" algn="ctr" defTabSz="914437" eaLnBrk="0" hangingPunct="0">
              <a:spcBef>
                <a:spcPct val="50000"/>
              </a:spcBef>
              <a:defRPr sz="1200" b="1">
                <a:solidFill>
                  <a:srgbClr val="FFFF00"/>
                </a:solidFill>
                <a:latin typeface="Arial" charset="0"/>
                <a:ea typeface="ＭＳ Ｐゴシック" charset="0"/>
              </a:defRPr>
            </a:lvl3pPr>
            <a:lvl4pPr marL="1570276" indent="-224325" algn="ctr" defTabSz="914437" eaLnBrk="0" hangingPunct="0">
              <a:spcBef>
                <a:spcPct val="50000"/>
              </a:spcBef>
              <a:defRPr sz="1200" b="1">
                <a:solidFill>
                  <a:srgbClr val="FFFF00"/>
                </a:solidFill>
                <a:latin typeface="Arial" charset="0"/>
                <a:ea typeface="ＭＳ Ｐゴシック" charset="0"/>
              </a:defRPr>
            </a:lvl4pPr>
            <a:lvl5pPr marL="2018927" indent="-224325" algn="ctr" defTabSz="914437" eaLnBrk="0" hangingPunct="0">
              <a:spcBef>
                <a:spcPct val="50000"/>
              </a:spcBef>
              <a:defRPr sz="1200" b="1">
                <a:solidFill>
                  <a:srgbClr val="FFFF00"/>
                </a:solidFill>
                <a:latin typeface="Arial" charset="0"/>
                <a:ea typeface="ＭＳ Ｐゴシック" charset="0"/>
              </a:defRPr>
            </a:lvl5pPr>
            <a:lvl6pPr marL="2467577"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6pPr>
            <a:lvl7pPr marL="2916227"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7pPr>
            <a:lvl8pPr marL="3364878"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8pPr>
            <a:lvl9pPr marL="3813528"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9pPr>
          </a:lstStyle>
          <a:p>
            <a:pPr algn="r" eaLnBrk="1" hangingPunct="1">
              <a:spcBef>
                <a:spcPct val="0"/>
              </a:spcBef>
            </a:pPr>
            <a:fld id="{AC27DCA1-96FD-9544-8CE2-1B35628930DB}" type="slidenum">
              <a:rPr lang="en-US" sz="1300" b="0">
                <a:solidFill>
                  <a:schemeClr val="bg1"/>
                </a:solidFill>
              </a:rPr>
              <a:pPr algn="r" eaLnBrk="1" hangingPunct="1">
                <a:spcBef>
                  <a:spcPct val="0"/>
                </a:spcBef>
              </a:pPr>
              <a:t>18</a:t>
            </a:fld>
            <a:endParaRPr lang="en-US" sz="1300" b="0">
              <a:solidFill>
                <a:schemeClr val="bg1"/>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686421" y="4344025"/>
            <a:ext cx="5485158" cy="4112926"/>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constancy expansion:</a:t>
            </a:r>
            <a:r>
              <a:rPr lang="en-US" baseline="0" dirty="0"/>
              <a:t> objects appear wider when seen further away</a:t>
            </a:r>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54</a:t>
            </a:fld>
            <a:endParaRPr lang="en-US"/>
          </a:p>
        </p:txBody>
      </p:sp>
    </p:spTree>
    <p:extLst>
      <p:ext uri="{BB962C8B-B14F-4D97-AF65-F5344CB8AC3E}">
        <p14:creationId xmlns:p14="http://schemas.microsoft.com/office/powerpoint/2010/main" val="2571967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 line drawing provides information only about x, y coordinates of points lying along the object contours. </a:t>
            </a:r>
          </a:p>
          <a:p>
            <a:r>
              <a:rPr lang="en-US" dirty="0"/>
              <a:t>B. The human visual system</a:t>
            </a:r>
            <a:r>
              <a:rPr lang="en-US" baseline="0" dirty="0"/>
              <a:t> is usually able to reconstruct an object in three dimensions given only a single 2D projection. </a:t>
            </a:r>
          </a:p>
          <a:p>
            <a:r>
              <a:rPr lang="en-US" baseline="0" dirty="0"/>
              <a:t>C. Any planar line-drawing is geometrically consistent with infinitely many 3D structures. </a:t>
            </a:r>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55</a:t>
            </a:fld>
            <a:endParaRPr lang="en-US"/>
          </a:p>
        </p:txBody>
      </p:sp>
    </p:spTree>
    <p:extLst>
      <p:ext uri="{BB962C8B-B14F-4D97-AF65-F5344CB8AC3E}">
        <p14:creationId xmlns:p14="http://schemas.microsoft.com/office/powerpoint/2010/main" val="2571967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constancy expansion:</a:t>
            </a:r>
            <a:r>
              <a:rPr lang="en-US" baseline="0" dirty="0"/>
              <a:t> objects appear wider when seen further away</a:t>
            </a:r>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56</a:t>
            </a:fld>
            <a:endParaRPr lang="en-US"/>
          </a:p>
        </p:txBody>
      </p:sp>
    </p:spTree>
    <p:extLst>
      <p:ext uri="{BB962C8B-B14F-4D97-AF65-F5344CB8AC3E}">
        <p14:creationId xmlns:p14="http://schemas.microsoft.com/office/powerpoint/2010/main" val="2571967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defTabSz="914437" eaLnBrk="0" hangingPunct="0">
              <a:spcBef>
                <a:spcPct val="50000"/>
              </a:spcBef>
              <a:defRPr sz="1200" b="1">
                <a:solidFill>
                  <a:srgbClr val="FFFF00"/>
                </a:solidFill>
                <a:latin typeface="Arial" charset="0"/>
                <a:ea typeface="ＭＳ Ｐゴシック" charset="0"/>
              </a:defRPr>
            </a:lvl1pPr>
            <a:lvl2pPr marL="729057" indent="-280406" algn="ctr" defTabSz="914437" eaLnBrk="0" hangingPunct="0">
              <a:spcBef>
                <a:spcPct val="50000"/>
              </a:spcBef>
              <a:defRPr sz="1200" b="1">
                <a:solidFill>
                  <a:srgbClr val="FFFF00"/>
                </a:solidFill>
                <a:latin typeface="Arial" charset="0"/>
                <a:ea typeface="ＭＳ Ｐゴシック" charset="0"/>
              </a:defRPr>
            </a:lvl2pPr>
            <a:lvl3pPr marL="1121626" indent="-224325" algn="ctr" defTabSz="914437" eaLnBrk="0" hangingPunct="0">
              <a:spcBef>
                <a:spcPct val="50000"/>
              </a:spcBef>
              <a:defRPr sz="1200" b="1">
                <a:solidFill>
                  <a:srgbClr val="FFFF00"/>
                </a:solidFill>
                <a:latin typeface="Arial" charset="0"/>
                <a:ea typeface="ＭＳ Ｐゴシック" charset="0"/>
              </a:defRPr>
            </a:lvl3pPr>
            <a:lvl4pPr marL="1570276" indent="-224325" algn="ctr" defTabSz="914437" eaLnBrk="0" hangingPunct="0">
              <a:spcBef>
                <a:spcPct val="50000"/>
              </a:spcBef>
              <a:defRPr sz="1200" b="1">
                <a:solidFill>
                  <a:srgbClr val="FFFF00"/>
                </a:solidFill>
                <a:latin typeface="Arial" charset="0"/>
                <a:ea typeface="ＭＳ Ｐゴシック" charset="0"/>
              </a:defRPr>
            </a:lvl4pPr>
            <a:lvl5pPr marL="2018927" indent="-224325" algn="ctr" defTabSz="914437" eaLnBrk="0" hangingPunct="0">
              <a:spcBef>
                <a:spcPct val="50000"/>
              </a:spcBef>
              <a:defRPr sz="1200" b="1">
                <a:solidFill>
                  <a:srgbClr val="FFFF00"/>
                </a:solidFill>
                <a:latin typeface="Arial" charset="0"/>
                <a:ea typeface="ＭＳ Ｐゴシック" charset="0"/>
              </a:defRPr>
            </a:lvl5pPr>
            <a:lvl6pPr marL="2467577"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6pPr>
            <a:lvl7pPr marL="2916227"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7pPr>
            <a:lvl8pPr marL="3364878"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8pPr>
            <a:lvl9pPr marL="3813528"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9pPr>
          </a:lstStyle>
          <a:p>
            <a:pPr algn="r" eaLnBrk="1" hangingPunct="1">
              <a:spcBef>
                <a:spcPct val="0"/>
              </a:spcBef>
            </a:pPr>
            <a:fld id="{D9CBFEBD-B693-9C42-BC82-EE95D6701E30}" type="slidenum">
              <a:rPr lang="en-US" sz="1300" b="0">
                <a:solidFill>
                  <a:schemeClr val="bg1"/>
                </a:solidFill>
              </a:rPr>
              <a:pPr algn="r" eaLnBrk="1" hangingPunct="1">
                <a:spcBef>
                  <a:spcPct val="0"/>
                </a:spcBef>
              </a:pPr>
              <a:t>57</a:t>
            </a:fld>
            <a:endParaRPr lang="en-US" sz="1300" b="0">
              <a:solidFill>
                <a:schemeClr val="bg1"/>
              </a:solidFill>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59</a:t>
            </a:fld>
            <a:endParaRPr lang="en-US"/>
          </a:p>
        </p:txBody>
      </p:sp>
    </p:spTree>
    <p:extLst>
      <p:ext uri="{BB962C8B-B14F-4D97-AF65-F5344CB8AC3E}">
        <p14:creationId xmlns:p14="http://schemas.microsoft.com/office/powerpoint/2010/main" val="1751266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1.2 shows different images that illustrate that the human visual system is trying to recover the scenes that are the cause of those images. In the first image, we see a red square occluding a smaller blue square. This is the most natural interpretation of the scene if we assume that squares are typical in the world and that occlusions are common. Even though the green figure shows us that L-shaped figures are possible, we interpret the blue L-shaped figure as an occluded square. The next image shows the ”turning tables” illusion by Roger Shepard. In this illusion, both table tops have the same shape and size but one is rotated with respect to the other. The visual system insists in interpreting this objects as 3D objects giving the impression that the left table is longer than the table of the right. And this perception can not be shut down even if we know exactly how this image has been generated. The third example shows the </a:t>
            </a:r>
            <a:r>
              <a:rPr lang="en-US" sz="1200" kern="1200" dirty="0" err="1">
                <a:solidFill>
                  <a:schemeClr val="tx1"/>
                </a:solidFill>
                <a:effectLst/>
                <a:latin typeface="+mn-lt"/>
                <a:ea typeface="+mn-ea"/>
                <a:cs typeface="+mn-cs"/>
              </a:rPr>
              <a:t>Checkershadow</a:t>
            </a:r>
            <a:r>
              <a:rPr lang="en-US" sz="1200" kern="1200" dirty="0">
                <a:solidFill>
                  <a:schemeClr val="tx1"/>
                </a:solidFill>
                <a:effectLst/>
                <a:latin typeface="+mn-lt"/>
                <a:ea typeface="+mn-ea"/>
                <a:cs typeface="+mn-cs"/>
              </a:rPr>
              <a:t> illusion by E. </a:t>
            </a:r>
            <a:r>
              <a:rPr lang="en-US" sz="1200" kern="1200" dirty="0" err="1">
                <a:solidFill>
                  <a:schemeClr val="tx1"/>
                </a:solidFill>
                <a:effectLst/>
                <a:latin typeface="+mn-lt"/>
                <a:ea typeface="+mn-ea"/>
                <a:cs typeface="+mn-cs"/>
              </a:rPr>
              <a:t>Adelson</a:t>
            </a:r>
            <a:r>
              <a:rPr lang="en-US" sz="1200" kern="1200" dirty="0">
                <a:solidFill>
                  <a:schemeClr val="tx1"/>
                </a:solidFill>
                <a:effectLst/>
                <a:latin typeface="+mn-lt"/>
                <a:ea typeface="+mn-ea"/>
                <a:cs typeface="+mn-cs"/>
              </a:rPr>
              <a:t>. In this figure, the squares marked with A and B have the exact same intensity values. But the visual system may be trying to measure the real intensity of the squares that are part of a 3D scene with a shadow. The visual system tries to remove the effect of the shadow to infer the true gray value of each square. As a result, the square in the shadow is perceived as being lighter than the square outside the shadow region, despite that both have the exact same gray levels </a:t>
            </a:r>
            <a:endParaRPr lang="en-US" dirty="0"/>
          </a:p>
          <a:p>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60</a:t>
            </a:fld>
            <a:endParaRPr lang="en-US"/>
          </a:p>
        </p:txBody>
      </p:sp>
    </p:spTree>
    <p:extLst>
      <p:ext uri="{BB962C8B-B14F-4D97-AF65-F5344CB8AC3E}">
        <p14:creationId xmlns:p14="http://schemas.microsoft.com/office/powerpoint/2010/main" val="3510962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constancy expansion:</a:t>
            </a:r>
            <a:r>
              <a:rPr lang="en-US" baseline="0" dirty="0"/>
              <a:t> objects appear wider when seen further away</a:t>
            </a:r>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62</a:t>
            </a:fld>
            <a:endParaRPr lang="en-US"/>
          </a:p>
        </p:txBody>
      </p:sp>
    </p:spTree>
    <p:extLst>
      <p:ext uri="{BB962C8B-B14F-4D97-AF65-F5344CB8AC3E}">
        <p14:creationId xmlns:p14="http://schemas.microsoft.com/office/powerpoint/2010/main" val="2571967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C15DC7-7B48-4594-B27B-302579429747}" type="slidenum">
              <a:rPr lang="en-US"/>
              <a:pPr/>
              <a:t>63</a:t>
            </a:fld>
            <a:endParaRPr lang="en-US"/>
          </a:p>
        </p:txBody>
      </p:sp>
      <p:sp>
        <p:nvSpPr>
          <p:cNvPr id="816130" name="Rectangle 2"/>
          <p:cNvSpPr>
            <a:spLocks noGrp="1" noRot="1" noChangeAspect="1" noChangeArrowheads="1" noTextEdit="1"/>
          </p:cNvSpPr>
          <p:nvPr>
            <p:ph type="sldImg"/>
          </p:nvPr>
        </p:nvSpPr>
        <p:spPr>
          <a:ln/>
        </p:spPr>
      </p:sp>
      <p:sp>
        <p:nvSpPr>
          <p:cNvPr id="816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018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E44DB-F495-134E-A91B-1CDB778CF7BC}" type="slidenum">
              <a:rPr lang="en-US" smtClean="0"/>
              <a:t>81</a:t>
            </a:fld>
            <a:endParaRPr lang="en-US"/>
          </a:p>
        </p:txBody>
      </p:sp>
    </p:spTree>
    <p:extLst>
      <p:ext uri="{BB962C8B-B14F-4D97-AF65-F5344CB8AC3E}">
        <p14:creationId xmlns:p14="http://schemas.microsoft.com/office/powerpoint/2010/main" val="309546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defTabSz="914437" eaLnBrk="0" hangingPunct="0">
              <a:spcBef>
                <a:spcPct val="50000"/>
              </a:spcBef>
              <a:defRPr sz="1200" b="1">
                <a:solidFill>
                  <a:srgbClr val="FFFF00"/>
                </a:solidFill>
                <a:latin typeface="Arial" charset="0"/>
                <a:ea typeface="ＭＳ Ｐゴシック" charset="0"/>
              </a:defRPr>
            </a:lvl1pPr>
            <a:lvl2pPr marL="729057" indent="-280406" algn="ctr" defTabSz="914437" eaLnBrk="0" hangingPunct="0">
              <a:spcBef>
                <a:spcPct val="50000"/>
              </a:spcBef>
              <a:defRPr sz="1200" b="1">
                <a:solidFill>
                  <a:srgbClr val="FFFF00"/>
                </a:solidFill>
                <a:latin typeface="Arial" charset="0"/>
                <a:ea typeface="ＭＳ Ｐゴシック" charset="0"/>
              </a:defRPr>
            </a:lvl2pPr>
            <a:lvl3pPr marL="1121626" indent="-224325" algn="ctr" defTabSz="914437" eaLnBrk="0" hangingPunct="0">
              <a:spcBef>
                <a:spcPct val="50000"/>
              </a:spcBef>
              <a:defRPr sz="1200" b="1">
                <a:solidFill>
                  <a:srgbClr val="FFFF00"/>
                </a:solidFill>
                <a:latin typeface="Arial" charset="0"/>
                <a:ea typeface="ＭＳ Ｐゴシック" charset="0"/>
              </a:defRPr>
            </a:lvl3pPr>
            <a:lvl4pPr marL="1570276" indent="-224325" algn="ctr" defTabSz="914437" eaLnBrk="0" hangingPunct="0">
              <a:spcBef>
                <a:spcPct val="50000"/>
              </a:spcBef>
              <a:defRPr sz="1200" b="1">
                <a:solidFill>
                  <a:srgbClr val="FFFF00"/>
                </a:solidFill>
                <a:latin typeface="Arial" charset="0"/>
                <a:ea typeface="ＭＳ Ｐゴシック" charset="0"/>
              </a:defRPr>
            </a:lvl4pPr>
            <a:lvl5pPr marL="2018927" indent="-224325" algn="ctr" defTabSz="914437" eaLnBrk="0" hangingPunct="0">
              <a:spcBef>
                <a:spcPct val="50000"/>
              </a:spcBef>
              <a:defRPr sz="1200" b="1">
                <a:solidFill>
                  <a:srgbClr val="FFFF00"/>
                </a:solidFill>
                <a:latin typeface="Arial" charset="0"/>
                <a:ea typeface="ＭＳ Ｐゴシック" charset="0"/>
              </a:defRPr>
            </a:lvl5pPr>
            <a:lvl6pPr marL="2467577"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6pPr>
            <a:lvl7pPr marL="2916227"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7pPr>
            <a:lvl8pPr marL="3364878"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8pPr>
            <a:lvl9pPr marL="3813528" indent="-224325" algn="ctr" defTabSz="914437" eaLnBrk="0" fontAlgn="base" hangingPunct="0">
              <a:spcBef>
                <a:spcPct val="50000"/>
              </a:spcBef>
              <a:spcAft>
                <a:spcPct val="0"/>
              </a:spcAft>
              <a:defRPr sz="1200" b="1">
                <a:solidFill>
                  <a:srgbClr val="FFFF00"/>
                </a:solidFill>
                <a:latin typeface="Arial" charset="0"/>
                <a:ea typeface="ＭＳ Ｐゴシック" charset="0"/>
              </a:defRPr>
            </a:lvl9pPr>
          </a:lstStyle>
          <a:p>
            <a:pPr algn="r" eaLnBrk="1" hangingPunct="1">
              <a:spcBef>
                <a:spcPct val="0"/>
              </a:spcBef>
            </a:pPr>
            <a:fld id="{AA0D6FC9-2D4B-B44B-89D3-E97409300A3A}" type="slidenum">
              <a:rPr lang="en-US" sz="1300" b="0">
                <a:solidFill>
                  <a:schemeClr val="bg1"/>
                </a:solidFill>
              </a:rPr>
              <a:pPr algn="r" eaLnBrk="1" hangingPunct="1">
                <a:spcBef>
                  <a:spcPct val="0"/>
                </a:spcBef>
              </a:pPr>
              <a:t>19</a:t>
            </a:fld>
            <a:endParaRPr lang="en-US" sz="1300" b="0">
              <a:solidFill>
                <a:schemeClr val="bg1"/>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20</a:t>
            </a:fld>
            <a:endParaRPr lang="en-US"/>
          </a:p>
        </p:txBody>
      </p:sp>
    </p:spTree>
    <p:extLst>
      <p:ext uri="{BB962C8B-B14F-4D97-AF65-F5344CB8AC3E}">
        <p14:creationId xmlns:p14="http://schemas.microsoft.com/office/powerpoint/2010/main" val="257196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ANNs are artificial neural network</a:t>
            </a:r>
          </a:p>
        </p:txBody>
      </p:sp>
      <p:sp>
        <p:nvSpPr>
          <p:cNvPr id="4" name="Slide Number Placeholder 3"/>
          <p:cNvSpPr>
            <a:spLocks noGrp="1"/>
          </p:cNvSpPr>
          <p:nvPr>
            <p:ph type="sldNum" sz="quarter" idx="10"/>
          </p:nvPr>
        </p:nvSpPr>
        <p:spPr/>
        <p:txBody>
          <a:bodyPr/>
          <a:lstStyle/>
          <a:p>
            <a:fld id="{464E44DB-F495-134E-A91B-1CDB778CF7BC}" type="slidenum">
              <a:rPr lang="en-US" smtClean="0"/>
              <a:t>21</a:t>
            </a:fld>
            <a:endParaRPr lang="en-US"/>
          </a:p>
        </p:txBody>
      </p:sp>
    </p:spTree>
    <p:extLst>
      <p:ext uri="{BB962C8B-B14F-4D97-AF65-F5344CB8AC3E}">
        <p14:creationId xmlns:p14="http://schemas.microsoft.com/office/powerpoint/2010/main" val="2571967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4E44DB-F495-134E-A91B-1CDB778CF7BC}" type="slidenum">
              <a:rPr lang="en-US" smtClean="0"/>
              <a:t>22</a:t>
            </a:fld>
            <a:endParaRPr lang="en-US"/>
          </a:p>
        </p:txBody>
      </p:sp>
    </p:spTree>
    <p:extLst>
      <p:ext uri="{BB962C8B-B14F-4D97-AF65-F5344CB8AC3E}">
        <p14:creationId xmlns:p14="http://schemas.microsoft.com/office/powerpoint/2010/main" val="66306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24</a:t>
            </a:fld>
            <a:endParaRPr lang="en-US"/>
          </a:p>
        </p:txBody>
      </p:sp>
    </p:spTree>
    <p:extLst>
      <p:ext uri="{BB962C8B-B14F-4D97-AF65-F5344CB8AC3E}">
        <p14:creationId xmlns:p14="http://schemas.microsoft.com/office/powerpoint/2010/main" val="689443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26</a:t>
            </a:fld>
            <a:endParaRPr lang="en-US"/>
          </a:p>
        </p:txBody>
      </p:sp>
    </p:spTree>
    <p:extLst>
      <p:ext uri="{BB962C8B-B14F-4D97-AF65-F5344CB8AC3E}">
        <p14:creationId xmlns:p14="http://schemas.microsoft.com/office/powerpoint/2010/main" val="233062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E44DB-F495-134E-A91B-1CDB778CF7BC}" type="slidenum">
              <a:rPr lang="en-US" smtClean="0"/>
              <a:t>27</a:t>
            </a:fld>
            <a:endParaRPr lang="en-US"/>
          </a:p>
        </p:txBody>
      </p:sp>
    </p:spTree>
    <p:extLst>
      <p:ext uri="{BB962C8B-B14F-4D97-AF65-F5344CB8AC3E}">
        <p14:creationId xmlns:p14="http://schemas.microsoft.com/office/powerpoint/2010/main" val="2571967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C120042-A92A-7F4F-8604-E5627946C802}"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3178630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20042-A92A-7F4F-8604-E5627946C802}"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3064483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20042-A92A-7F4F-8604-E5627946C802}"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2487256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0" name="Shape 20"/>
          <p:cNvSpPr>
            <a:spLocks noGrp="1"/>
          </p:cNvSpPr>
          <p:nvPr>
            <p:ph type="title"/>
          </p:nvPr>
        </p:nvSpPr>
        <p:spPr>
          <a:xfrm>
            <a:off x="652462" y="531614"/>
            <a:ext cx="7839076" cy="1738313"/>
          </a:xfrm>
          <a:prstGeom prst="rect">
            <a:avLst/>
          </a:prstGeom>
        </p:spPr>
        <p:txBody>
          <a:bodyPr lIns="19049" tIns="19049" rIns="19049" bIns="19049" anchor="b"/>
          <a:lstStyle>
            <a:lvl1pPr defTabSz="580409">
              <a:defRPr sz="4500">
                <a:latin typeface="Gill Sans"/>
                <a:ea typeface="Gill Sans"/>
                <a:cs typeface="Gill Sans"/>
                <a:sym typeface="Gill Sans"/>
              </a:defRPr>
            </a:lvl1pPr>
          </a:lstStyle>
          <a:p>
            <a:r>
              <a:t>Title Text</a:t>
            </a:r>
          </a:p>
        </p:txBody>
      </p:sp>
      <p:sp>
        <p:nvSpPr>
          <p:cNvPr id="21" name="Shape 21"/>
          <p:cNvSpPr>
            <a:spLocks noGrp="1"/>
          </p:cNvSpPr>
          <p:nvPr>
            <p:ph type="body" sz="quarter" idx="1"/>
          </p:nvPr>
        </p:nvSpPr>
        <p:spPr>
          <a:xfrm>
            <a:off x="652462" y="3630215"/>
            <a:ext cx="7839076" cy="1283736"/>
          </a:xfrm>
          <a:prstGeom prst="rect">
            <a:avLst/>
          </a:prstGeom>
        </p:spPr>
        <p:txBody>
          <a:bodyPr lIns="19049" tIns="19049" rIns="19049" bIns="19049"/>
          <a:lstStyle>
            <a:lvl1pPr marL="0" indent="0" algn="ctr" defTabSz="580409">
              <a:spcBef>
                <a:spcPts val="0"/>
              </a:spcBef>
              <a:buClrTx/>
              <a:buSzTx/>
              <a:buNone/>
              <a:defRPr sz="3100">
                <a:latin typeface="Gill Sans"/>
                <a:ea typeface="Gill Sans"/>
                <a:cs typeface="Gill Sans"/>
                <a:sym typeface="Gill Sans"/>
              </a:defRPr>
            </a:lvl1pPr>
            <a:lvl2pPr marL="0" indent="0" algn="ctr" defTabSz="580409">
              <a:spcBef>
                <a:spcPts val="0"/>
              </a:spcBef>
              <a:buClrTx/>
              <a:buSzTx/>
              <a:buNone/>
              <a:defRPr sz="3100">
                <a:latin typeface="Gill Sans"/>
                <a:ea typeface="Gill Sans"/>
                <a:cs typeface="Gill Sans"/>
                <a:sym typeface="Gill Sans"/>
              </a:defRPr>
            </a:lvl2pPr>
            <a:lvl3pPr marL="0" indent="0" algn="ctr" defTabSz="580409">
              <a:spcBef>
                <a:spcPts val="0"/>
              </a:spcBef>
              <a:buClrTx/>
              <a:buSzTx/>
              <a:buNone/>
              <a:defRPr sz="3100">
                <a:latin typeface="Gill Sans"/>
                <a:ea typeface="Gill Sans"/>
                <a:cs typeface="Gill Sans"/>
                <a:sym typeface="Gill Sans"/>
              </a:defRPr>
            </a:lvl3pPr>
            <a:lvl4pPr marL="0" indent="0" algn="ctr" defTabSz="580409">
              <a:spcBef>
                <a:spcPts val="0"/>
              </a:spcBef>
              <a:buClrTx/>
              <a:buSzTx/>
              <a:buNone/>
              <a:defRPr sz="3100">
                <a:latin typeface="Gill Sans"/>
                <a:ea typeface="Gill Sans"/>
                <a:cs typeface="Gill Sans"/>
                <a:sym typeface="Gill Sans"/>
              </a:defRPr>
            </a:lvl4pPr>
            <a:lvl5pPr marL="0" indent="0" algn="ctr" defTabSz="580409">
              <a:spcBef>
                <a:spcPts val="0"/>
              </a:spcBef>
              <a:buClrTx/>
              <a:buSzTx/>
              <a:buNone/>
              <a:defRPr sz="31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 name="Shape 22"/>
          <p:cNvSpPr>
            <a:spLocks noGrp="1"/>
          </p:cNvSpPr>
          <p:nvPr>
            <p:ph type="sldNum" sz="quarter" idx="10"/>
          </p:nvPr>
        </p:nvSpPr>
        <p:spPr>
          <a:xfrm>
            <a:off x="4471988" y="5767388"/>
            <a:ext cx="190500" cy="207962"/>
          </a:xfrm>
        </p:spPr>
        <p:txBody>
          <a:bodyPr lIns="19049" tIns="19049" rIns="19049" bIns="19049"/>
          <a:lstStyle>
            <a:lvl1pPr defTabSz="579438">
              <a:defRPr/>
            </a:lvl1pPr>
          </a:lstStyle>
          <a:p>
            <a:fld id="{4C9A46C9-2568-4FCA-855A-4CD97DD88317}" type="slidenum">
              <a:rPr lang="en-US" altLang="en-US"/>
              <a:pPr/>
              <a:t>‹#›</a:t>
            </a:fld>
            <a:endParaRPr lang="en-US" altLang="en-US"/>
          </a:p>
        </p:txBody>
      </p:sp>
    </p:spTree>
    <p:extLst>
      <p:ext uri="{BB962C8B-B14F-4D97-AF65-F5344CB8AC3E}">
        <p14:creationId xmlns:p14="http://schemas.microsoft.com/office/powerpoint/2010/main" val="33804633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20042-A92A-7F4F-8604-E5627946C802}"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258681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120042-A92A-7F4F-8604-E5627946C802}"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1226881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120042-A92A-7F4F-8604-E5627946C802}"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2963169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120042-A92A-7F4F-8604-E5627946C802}" type="datetimeFigureOut">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1351524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120042-A92A-7F4F-8604-E5627946C802}" type="datetimeFigureOut">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316207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120042-A92A-7F4F-8604-E5627946C802}" type="datetimeFigureOut">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169629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120042-A92A-7F4F-8604-E5627946C802}"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9000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120042-A92A-7F4F-8604-E5627946C802}"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34775-935D-E848-A68D-214D47DCACBB}" type="slidenum">
              <a:rPr lang="en-US" smtClean="0"/>
              <a:t>‹#›</a:t>
            </a:fld>
            <a:endParaRPr lang="en-US"/>
          </a:p>
        </p:txBody>
      </p:sp>
    </p:spTree>
    <p:extLst>
      <p:ext uri="{BB962C8B-B14F-4D97-AF65-F5344CB8AC3E}">
        <p14:creationId xmlns:p14="http://schemas.microsoft.com/office/powerpoint/2010/main" val="133974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0042-A92A-7F4F-8604-E5627946C802}" type="datetimeFigureOut">
              <a:rPr lang="en-US" smtClean="0"/>
              <a:t>1/16/19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34775-935D-E848-A68D-214D47DCACBB}" type="slidenum">
              <a:rPr lang="en-US" smtClean="0"/>
              <a:t>‹#›</a:t>
            </a:fld>
            <a:endParaRPr lang="en-US"/>
          </a:p>
        </p:txBody>
      </p:sp>
    </p:spTree>
    <p:extLst>
      <p:ext uri="{BB962C8B-B14F-4D97-AF65-F5344CB8AC3E}">
        <p14:creationId xmlns:p14="http://schemas.microsoft.com/office/powerpoint/2010/main" val="1579334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media" Target="file:///C:\snavely\work\teaching\2017\17Sp-CS5670\lectures\lec01\blur.wmv" TargetMode="External"/><Relationship Id="rId7" Type="http://schemas.openxmlformats.org/officeDocument/2006/relationships/image" Target="../media/image24.png"/><Relationship Id="rId2" Type="http://schemas.openxmlformats.org/officeDocument/2006/relationships/video" Target="file:///C:\snavely\work\teaching\2017\17Sp-CS5670\lectures\lec01\highres.wmv" TargetMode="External"/><Relationship Id="rId1" Type="http://schemas.microsoft.com/office/2007/relationships/media" Target="file:///C:\snavely\work\teaching\2017\17Sp-CS5670\lectures\lec01\highres.wmv" TargetMode="External"/><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video" Target="file:///C:\snavely\work\teaching\2017\17Sp-CS5670\lectures\lec01\blur.wmv"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wmf"/></Relationships>
</file>

<file path=ppt/slides/_rels/slide22.xml.rels><?xml version="1.0" encoding="UTF-8" standalone="yes"?>
<Relationships xmlns="http://schemas.openxmlformats.org/package/2006/relationships"><Relationship Id="rId8" Type="http://schemas.openxmlformats.org/officeDocument/2006/relationships/hyperlink" Target="http://www.thestar.com/wheels/article/1036702--human-error-blamed-after-google-s-driverless-car-sparks-five-vehicle-crash" TargetMode="External"/><Relationship Id="rId3" Type="http://schemas.openxmlformats.org/officeDocument/2006/relationships/notesSlide" Target="../notesSlides/notesSlide6.xml"/><Relationship Id="rId7" Type="http://schemas.openxmlformats.org/officeDocument/2006/relationships/hyperlink" Target="http://en.wikipedia.org/wiki/Financial_Post"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business.financialpost.com/2011/06/24/nevada-state-law-paves-the-way-for-driverless-cars/" TargetMode="External"/><Relationship Id="rId5" Type="http://schemas.openxmlformats.org/officeDocument/2006/relationships/hyperlink" Target="http://en.wikipedia.org/wiki/The_New_York_Times" TargetMode="External"/><Relationship Id="rId4" Type="http://schemas.openxmlformats.org/officeDocument/2006/relationships/hyperlink" Target="http://www.nytimes.com/2010/10/10/science/10google.html" TargetMode="External"/><Relationship Id="rId9" Type="http://schemas.openxmlformats.org/officeDocument/2006/relationships/image" Target="../media/image6.jp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2.png"/><Relationship Id="rId5" Type="http://schemas.openxmlformats.org/officeDocument/2006/relationships/hyperlink" Target="https://www.nytimes.com/2017/05/25/automobiles/wheels/lidar-self-driving-cars.html" TargetMode="External"/><Relationship Id="rId4" Type="http://schemas.openxmlformats.org/officeDocument/2006/relationships/hyperlink" Target="https://www.nytimes.com/interactive/2016/12/14/technology/how-self-driving-cars-work.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en.wikipedia.org/wiki/Content-based_image_retrieval"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7.xml"/><Relationship Id="rId7" Type="http://schemas.openxmlformats.org/officeDocument/2006/relationships/slideLayout" Target="../slideLayouts/slideLayout2.xml"/><Relationship Id="rId12" Type="http://schemas.openxmlformats.org/officeDocument/2006/relationships/hyperlink" Target="http://en.wikipedia.org/wiki/Automatic_number_plate_recognition"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7.png"/><Relationship Id="rId5" Type="http://schemas.openxmlformats.org/officeDocument/2006/relationships/tags" Target="../tags/tag9.xml"/><Relationship Id="rId10" Type="http://schemas.openxmlformats.org/officeDocument/2006/relationships/hyperlink" Target="http://www.research.att.com/~yann" TargetMode="External"/><Relationship Id="rId4" Type="http://schemas.openxmlformats.org/officeDocument/2006/relationships/tags" Target="../tags/tag8.xml"/><Relationship Id="rId9" Type="http://schemas.openxmlformats.org/officeDocument/2006/relationships/image" Target="../media/image46.gi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8.jpg"/></Relationships>
</file>

<file path=ppt/slides/_rels/slide2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hyperlink" Target="http://www.evolution.com/products/lanehawk/" TargetMode="Externa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9.jpe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hyperlink" Target="https://www.youtube.com/watch?feature=iv&amp;v=fQ59dXOo63o"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www.youtube.com/watch?v=w8BmgtMKFbY" TargetMode="External"/><Relationship Id="rId5" Type="http://schemas.openxmlformats.org/officeDocument/2006/relationships/image" Target="../media/image51.jpe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53.png"/><Relationship Id="rId4" Type="http://schemas.openxmlformats.org/officeDocument/2006/relationships/hyperlink" Target="(could%20we%20learn%20from%20constraints%20from%20data)"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19.xml"/><Relationship Id="rId7" Type="http://schemas.openxmlformats.org/officeDocument/2006/relationships/notesSlide" Target="../notesSlides/notesSlide15.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2.xml"/><Relationship Id="rId11" Type="http://schemas.openxmlformats.org/officeDocument/2006/relationships/hyperlink" Target="http://www.cl.cam.ac.uk/~jgd1000/afghan.html" TargetMode="External"/><Relationship Id="rId5" Type="http://schemas.openxmlformats.org/officeDocument/2006/relationships/tags" Target="../tags/tag21.xml"/><Relationship Id="rId10" Type="http://schemas.openxmlformats.org/officeDocument/2006/relationships/image" Target="../media/image56.jpeg"/><Relationship Id="rId4" Type="http://schemas.openxmlformats.org/officeDocument/2006/relationships/tags" Target="../tags/tag20.xml"/><Relationship Id="rId9" Type="http://schemas.openxmlformats.org/officeDocument/2006/relationships/image" Target="../media/image55.jpe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hyperlink" Target="http://www1.cs.columbia.edu/CAVE/projects/eyes_relight/" TargetMode="External"/><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www1.cs.columbia.edu/CAVE/projects/eyes_relight/"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bxiao@american.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marsrovers.jpl.nasa.gov/gallery/images.html" TargetMode="External"/><Relationship Id="rId3" Type="http://schemas.openxmlformats.org/officeDocument/2006/relationships/tags" Target="../tags/tag25.xml"/><Relationship Id="rId7" Type="http://schemas.openxmlformats.org/officeDocument/2006/relationships/hyperlink" Target="http://www.ri.cmu.edu/pub_files/pub4/matthies_larry_2007_1/matthies_larry_2007_1.pdf" TargetMode="Externa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65.jpeg"/><Relationship Id="rId5" Type="http://schemas.openxmlformats.org/officeDocument/2006/relationships/slideLayout" Target="../slideLayouts/slideLayout2.xml"/><Relationship Id="rId4" Type="http://schemas.openxmlformats.org/officeDocument/2006/relationships/tags" Target="../tags/tag26.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73.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www.cs.dartmouth.edu/farid/downloads/publications/sciam08.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en.wikipedia.org/wiki/M%C3%BCller-Lyer_illus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zeliski.org/Book/"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le:Mars Science Laboratory Curiosity ro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204" y="2057400"/>
            <a:ext cx="3660809" cy="2059205"/>
          </a:xfrm>
          <a:prstGeom prst="rect">
            <a:avLst/>
          </a:prstGeom>
          <a:noFill/>
          <a:ln w="19050" cap="flat" cmpd="sng">
            <a:noFill/>
            <a:prstDash val="solid"/>
            <a:miter lim="800000"/>
            <a:headEnd/>
            <a:tailEnd/>
          </a:ln>
          <a:effectLst>
            <a:outerShdw blurRad="101600" dist="762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8" name="Title 1"/>
          <p:cNvSpPr>
            <a:spLocks noGrp="1"/>
          </p:cNvSpPr>
          <p:nvPr>
            <p:ph type="ctrTitle"/>
          </p:nvPr>
        </p:nvSpPr>
        <p:spPr>
          <a:xfrm>
            <a:off x="-361750" y="-164275"/>
            <a:ext cx="9829800" cy="1470025"/>
          </a:xfrm>
        </p:spPr>
        <p:txBody>
          <a:bodyPr/>
          <a:lstStyle/>
          <a:p>
            <a:r>
              <a:rPr lang="en-US" dirty="0"/>
              <a:t>CSC589: Intro to Computer Vision</a:t>
            </a:r>
          </a:p>
        </p:txBody>
      </p:sp>
      <p:sp>
        <p:nvSpPr>
          <p:cNvPr id="9" name="Subtitle 2"/>
          <p:cNvSpPr>
            <a:spLocks noGrp="1"/>
          </p:cNvSpPr>
          <p:nvPr>
            <p:ph type="subTitle" idx="1"/>
          </p:nvPr>
        </p:nvSpPr>
        <p:spPr>
          <a:xfrm>
            <a:off x="914400" y="826325"/>
            <a:ext cx="7117204" cy="773875"/>
          </a:xfrm>
        </p:spPr>
        <p:txBody>
          <a:bodyPr>
            <a:normAutofit/>
          </a:bodyPr>
          <a:lstStyle/>
          <a:p>
            <a:r>
              <a:rPr lang="en-US" sz="2400" dirty="0">
                <a:solidFill>
                  <a:schemeClr val="tx1"/>
                </a:solidFill>
              </a:rPr>
              <a:t>Instructor: Bei Xiao, American University, Spring, 2019</a:t>
            </a:r>
          </a:p>
        </p:txBody>
      </p:sp>
      <p:sp>
        <p:nvSpPr>
          <p:cNvPr id="10" name="Rectangle 9"/>
          <p:cNvSpPr/>
          <p:nvPr/>
        </p:nvSpPr>
        <p:spPr>
          <a:xfrm>
            <a:off x="0" y="1600200"/>
            <a:ext cx="9144000" cy="457200"/>
          </a:xfrm>
          <a:prstGeom prst="rect">
            <a:avLst/>
          </a:prstGeom>
          <a:solidFill>
            <a:schemeClr val="bg1">
              <a:lumMod val="65000"/>
            </a:schemeClr>
          </a:solidFill>
          <a:ln>
            <a:noFill/>
          </a:ln>
          <a:effectLst>
            <a:outerShdw blurRad="1016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3" cstate="print"/>
          <a:srcRect/>
          <a:stretch>
            <a:fillRect/>
          </a:stretch>
        </p:blipFill>
        <p:spPr bwMode="auto">
          <a:xfrm>
            <a:off x="8031604" y="2405199"/>
            <a:ext cx="1066800" cy="2245614"/>
          </a:xfrm>
          <a:prstGeom prst="rect">
            <a:avLst/>
          </a:prstGeom>
          <a:noFill/>
          <a:ln w="19050" cap="flat" cmpd="sng">
            <a:noFill/>
            <a:prstDash val="solid"/>
            <a:miter lim="800000"/>
            <a:headEnd/>
            <a:tailEnd/>
          </a:ln>
          <a:effectLst>
            <a:outerShdw blurRad="50800" dist="38100" dir="2700000" algn="tl" rotWithShape="0">
              <a:prstClr val="black">
                <a:alpha val="40000"/>
              </a:prstClr>
            </a:outerShdw>
          </a:effectLst>
        </p:spPr>
      </p:pic>
      <p:pic>
        <p:nvPicPr>
          <p:cNvPr id="13" name="Picture 67" descr="video-surveillance"/>
          <p:cNvPicPr>
            <a:picLocks noChangeAspect="1" noChangeArrowheads="1"/>
          </p:cNvPicPr>
          <p:nvPr/>
        </p:nvPicPr>
        <p:blipFill>
          <a:blip r:embed="rId4" cstate="print"/>
          <a:srcRect/>
          <a:stretch>
            <a:fillRect/>
          </a:stretch>
        </p:blipFill>
        <p:spPr bwMode="auto">
          <a:xfrm>
            <a:off x="4410847" y="4764558"/>
            <a:ext cx="1179513" cy="1600200"/>
          </a:xfrm>
          <a:prstGeom prst="rect">
            <a:avLst/>
          </a:prstGeom>
          <a:noFill/>
          <a:ln w="3175">
            <a:solidFill>
              <a:schemeClr val="bg1"/>
            </a:solidFill>
            <a:miter lim="800000"/>
            <a:headEnd/>
            <a:tailEnd/>
          </a:ln>
          <a:effectLst>
            <a:outerShdw blurRad="101600" dist="76200" dir="2700000" algn="tl" rotWithShape="0">
              <a:prstClr val="black">
                <a:alpha val="40000"/>
              </a:prstClr>
            </a:outerShdw>
          </a:effectLst>
        </p:spPr>
      </p:pic>
      <p:pic>
        <p:nvPicPr>
          <p:cNvPr id="15" name="Picture 8" descr="C:\snavely\work\teaching\09Fa-CS6610\lectures\lec01\aibo_trans.png"/>
          <p:cNvPicPr>
            <a:picLocks noChangeAspect="1" noChangeArrowheads="1"/>
          </p:cNvPicPr>
          <p:nvPr/>
        </p:nvPicPr>
        <p:blipFill>
          <a:blip r:embed="rId5" cstate="print"/>
          <a:srcRect/>
          <a:stretch>
            <a:fillRect/>
          </a:stretch>
        </p:blipFill>
        <p:spPr bwMode="auto">
          <a:xfrm>
            <a:off x="152400" y="4403381"/>
            <a:ext cx="1981200" cy="1981200"/>
          </a:xfrm>
          <a:prstGeom prst="rect">
            <a:avLst/>
          </a:prstGeom>
          <a:noFill/>
          <a:effectLst>
            <a:outerShdw blurRad="101600" dist="76200" dir="2700000" algn="tl" rotWithShape="0">
              <a:prstClr val="black">
                <a:alpha val="40000"/>
              </a:prstClr>
            </a:outerShdw>
          </a:effectLst>
        </p:spPr>
      </p:pic>
      <p:pic>
        <p:nvPicPr>
          <p:cNvPr id="16" name="Picture 1"/>
          <p:cNvPicPr>
            <a:picLocks noChangeAspect="1" noChangeArrowheads="1"/>
          </p:cNvPicPr>
          <p:nvPr/>
        </p:nvPicPr>
        <p:blipFill>
          <a:blip r:embed="rId6" cstate="print"/>
          <a:srcRect/>
          <a:stretch>
            <a:fillRect/>
          </a:stretch>
        </p:blipFill>
        <p:spPr bwMode="auto">
          <a:xfrm>
            <a:off x="2133600" y="5029200"/>
            <a:ext cx="2105025" cy="146927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8" name="Picture 17" descr="Self-Driving-Car-867x450.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555" y="2219622"/>
            <a:ext cx="3096794" cy="1607332"/>
          </a:xfrm>
          <a:prstGeom prst="rect">
            <a:avLst/>
          </a:prstGeom>
        </p:spPr>
      </p:pic>
      <p:pic>
        <p:nvPicPr>
          <p:cNvPr id="22" name="Picture 21" descr="Screen-Shot-2016-07-08-at-4.22.39-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9333" y="4876800"/>
            <a:ext cx="2773680" cy="1828800"/>
          </a:xfrm>
          <a:prstGeom prst="rect">
            <a:avLst/>
          </a:prstGeom>
        </p:spPr>
      </p:pic>
      <p:pic>
        <p:nvPicPr>
          <p:cNvPr id="23" name="Picture 22" descr="Screen Shot 2017-09-05 at 11.18.40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6522" y="2968121"/>
            <a:ext cx="2625682" cy="1435260"/>
          </a:xfrm>
          <a:prstGeom prst="rect">
            <a:avLst/>
          </a:prstGeom>
        </p:spPr>
      </p:pic>
    </p:spTree>
    <p:extLst>
      <p:ext uri="{BB962C8B-B14F-4D97-AF65-F5344CB8AC3E}">
        <p14:creationId xmlns:p14="http://schemas.microsoft.com/office/powerpoint/2010/main" val="1287417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vision is important?</a:t>
            </a:r>
          </a:p>
        </p:txBody>
      </p:sp>
      <p:sp>
        <p:nvSpPr>
          <p:cNvPr id="5" name="TextBox 4"/>
          <p:cNvSpPr txBox="1"/>
          <p:nvPr/>
        </p:nvSpPr>
        <p:spPr>
          <a:xfrm>
            <a:off x="993161" y="2165256"/>
            <a:ext cx="6773032" cy="3785652"/>
          </a:xfrm>
          <a:prstGeom prst="rect">
            <a:avLst/>
          </a:prstGeom>
          <a:noFill/>
        </p:spPr>
        <p:txBody>
          <a:bodyPr wrap="square" rtlCol="0">
            <a:spAutoFit/>
          </a:bodyPr>
          <a:lstStyle/>
          <a:p>
            <a:endParaRPr lang="en-US" sz="2400" dirty="0"/>
          </a:p>
          <a:p>
            <a:r>
              <a:rPr lang="en-US" sz="2400" dirty="0"/>
              <a:t>Visual cortex occupies about 50% of Macaque brain. </a:t>
            </a:r>
          </a:p>
          <a:p>
            <a:endParaRPr lang="en-US" sz="2400" dirty="0"/>
          </a:p>
          <a:p>
            <a:r>
              <a:rPr lang="en-US" sz="2400" dirty="0"/>
              <a:t>More human brain devoted to vision than anything else.</a:t>
            </a:r>
          </a:p>
          <a:p>
            <a:endParaRPr lang="en-US" sz="2400" dirty="0"/>
          </a:p>
          <a:p>
            <a:r>
              <a:rPr lang="en-US" sz="2400" dirty="0"/>
              <a:t>Visual information is essential in robotic system. </a:t>
            </a:r>
          </a:p>
          <a:p>
            <a:endParaRPr lang="en-US" sz="2400" dirty="0"/>
          </a:p>
          <a:p>
            <a:r>
              <a:rPr lang="en-US" sz="2400" dirty="0"/>
              <a:t>Large percentage of effort in neurobiology is dedicated to the visual system. </a:t>
            </a:r>
          </a:p>
        </p:txBody>
      </p:sp>
    </p:spTree>
    <p:extLst>
      <p:ext uri="{BB962C8B-B14F-4D97-AF65-F5344CB8AC3E}">
        <p14:creationId xmlns:p14="http://schemas.microsoft.com/office/powerpoint/2010/main" val="1179810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dirty="0"/>
              <a:t>Every image tells a story</a:t>
            </a:r>
          </a:p>
        </p:txBody>
      </p:sp>
      <p:sp>
        <p:nvSpPr>
          <p:cNvPr id="5" name="Content Placeholder 4"/>
          <p:cNvSpPr>
            <a:spLocks noGrp="1"/>
          </p:cNvSpPr>
          <p:nvPr>
            <p:ph idx="1"/>
          </p:nvPr>
        </p:nvSpPr>
        <p:spPr>
          <a:xfrm>
            <a:off x="4248264" y="1524000"/>
            <a:ext cx="4590936" cy="4648200"/>
          </a:xfrm>
        </p:spPr>
        <p:txBody>
          <a:bodyPr/>
          <a:lstStyle/>
          <a:p>
            <a:r>
              <a:rPr lang="en-US" dirty="0"/>
              <a:t>Goal of computer vision: perceive the “story” behind the picture</a:t>
            </a:r>
          </a:p>
          <a:p>
            <a:r>
              <a:rPr lang="en-US" dirty="0"/>
              <a:t>Compute properties of the world</a:t>
            </a:r>
          </a:p>
          <a:p>
            <a:pPr lvl="1"/>
            <a:r>
              <a:rPr lang="en-US" dirty="0"/>
              <a:t>3D shape</a:t>
            </a:r>
          </a:p>
          <a:p>
            <a:pPr lvl="1"/>
            <a:r>
              <a:rPr lang="en-US" dirty="0"/>
              <a:t> Names of people or objects</a:t>
            </a:r>
          </a:p>
          <a:p>
            <a:pPr lvl="1"/>
            <a:r>
              <a:rPr lang="en-US" dirty="0"/>
              <a:t>What happened?</a:t>
            </a:r>
          </a:p>
        </p:txBody>
      </p:sp>
      <p:pic>
        <p:nvPicPr>
          <p:cNvPr id="19460" name="Picture 5" descr="U121"/>
          <p:cNvPicPr>
            <a:picLocks noChangeAspect="1" noChangeArrowheads="1"/>
          </p:cNvPicPr>
          <p:nvPr/>
        </p:nvPicPr>
        <p:blipFill>
          <a:blip r:embed="rId2" cstate="print"/>
          <a:srcRect/>
          <a:stretch>
            <a:fillRect/>
          </a:stretch>
        </p:blipFill>
        <p:spPr bwMode="auto">
          <a:xfrm>
            <a:off x="419669" y="1447800"/>
            <a:ext cx="3639402" cy="4876800"/>
          </a:xfrm>
          <a:prstGeom prst="rect">
            <a:avLst/>
          </a:prstGeom>
          <a:noFill/>
          <a:ln w="9525">
            <a:noFill/>
            <a:miter lim="800000"/>
            <a:headEnd/>
            <a:tailEnd/>
          </a:ln>
          <a:effectLst>
            <a:outerShdw blurRad="101600" dist="76200" dir="2700000" algn="tl" rotWithShape="0">
              <a:prstClr val="black">
                <a:alpha val="40000"/>
              </a:prstClr>
            </a:outerShdw>
          </a:effectLst>
        </p:spPr>
      </p:pic>
    </p:spTree>
    <p:extLst>
      <p:ext uri="{BB962C8B-B14F-4D97-AF65-F5344CB8AC3E}">
        <p14:creationId xmlns:p14="http://schemas.microsoft.com/office/powerpoint/2010/main" val="209108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dirty="0"/>
              <a:t>The goal of computer vision</a:t>
            </a:r>
          </a:p>
        </p:txBody>
      </p:sp>
      <p:pic>
        <p:nvPicPr>
          <p:cNvPr id="19460" name="Picture 5" descr="U121"/>
          <p:cNvPicPr>
            <a:picLocks noChangeAspect="1" noChangeArrowheads="1"/>
          </p:cNvPicPr>
          <p:nvPr/>
        </p:nvPicPr>
        <p:blipFill>
          <a:blip r:embed="rId2" cstate="print"/>
          <a:srcRect/>
          <a:stretch>
            <a:fillRect/>
          </a:stretch>
        </p:blipFill>
        <p:spPr bwMode="auto">
          <a:xfrm>
            <a:off x="533400" y="1600200"/>
            <a:ext cx="3411940" cy="4572000"/>
          </a:xfrm>
          <a:prstGeom prst="rect">
            <a:avLst/>
          </a:prstGeom>
          <a:noFill/>
          <a:ln w="9525">
            <a:noFill/>
            <a:miter lim="800000"/>
            <a:headEnd/>
            <a:tailEnd/>
          </a:ln>
          <a:effectLst>
            <a:outerShdw blurRad="101600" dist="76200" dir="2700000" algn="tl" rotWithShape="0">
              <a:prstClr val="black">
                <a:alpha val="40000"/>
              </a:prstClr>
            </a:outerShdw>
          </a:effectLst>
        </p:spPr>
      </p:pic>
      <p:pic>
        <p:nvPicPr>
          <p:cNvPr id="7" name="Picture 4"/>
          <p:cNvPicPr>
            <a:picLocks noChangeAspect="1" noChangeArrowheads="1"/>
          </p:cNvPicPr>
          <p:nvPr/>
        </p:nvPicPr>
        <p:blipFill>
          <a:blip r:embed="rId3" cstate="print"/>
          <a:srcRect/>
          <a:stretch>
            <a:fillRect/>
          </a:stretch>
        </p:blipFill>
        <p:spPr bwMode="auto">
          <a:xfrm>
            <a:off x="4343400" y="1676400"/>
            <a:ext cx="4495800" cy="4528906"/>
          </a:xfrm>
          <a:prstGeom prst="rect">
            <a:avLst/>
          </a:prstGeom>
          <a:noFill/>
          <a:ln w="9525">
            <a:noFill/>
            <a:miter lim="800000"/>
            <a:headEnd/>
            <a:tailEnd/>
          </a:ln>
        </p:spPr>
      </p:pic>
    </p:spTree>
    <p:extLst>
      <p:ext uri="{BB962C8B-B14F-4D97-AF65-F5344CB8AC3E}">
        <p14:creationId xmlns:p14="http://schemas.microsoft.com/office/powerpoint/2010/main" val="2072960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eaLnBrk="1" hangingPunct="1"/>
            <a:r>
              <a:rPr lang="en-US" dirty="0"/>
              <a:t>Can the computer match human perception?</a:t>
            </a:r>
          </a:p>
        </p:txBody>
      </p:sp>
      <p:sp>
        <p:nvSpPr>
          <p:cNvPr id="5" name="Content Placeholder 4"/>
          <p:cNvSpPr>
            <a:spLocks noGrp="1"/>
          </p:cNvSpPr>
          <p:nvPr>
            <p:ph idx="1"/>
          </p:nvPr>
        </p:nvSpPr>
        <p:spPr>
          <a:xfrm>
            <a:off x="4248264" y="1676400"/>
            <a:ext cx="4590936" cy="4648200"/>
          </a:xfrm>
        </p:spPr>
        <p:txBody>
          <a:bodyPr>
            <a:normAutofit fontScale="92500" lnSpcReduction="10000"/>
          </a:bodyPr>
          <a:lstStyle/>
          <a:p>
            <a:r>
              <a:rPr lang="en-US" dirty="0"/>
              <a:t>Yes and no (mainly no)</a:t>
            </a:r>
          </a:p>
          <a:p>
            <a:pPr lvl="1">
              <a:lnSpc>
                <a:spcPct val="90000"/>
              </a:lnSpc>
            </a:pPr>
            <a:r>
              <a:rPr lang="en-US" dirty="0"/>
              <a:t>computers can be better at “easy” things</a:t>
            </a:r>
          </a:p>
          <a:p>
            <a:pPr lvl="1">
              <a:lnSpc>
                <a:spcPct val="90000"/>
              </a:lnSpc>
            </a:pPr>
            <a:r>
              <a:rPr lang="en-US" dirty="0"/>
              <a:t>humans are much better at “hard” things</a:t>
            </a:r>
          </a:p>
          <a:p>
            <a:pPr lvl="1">
              <a:lnSpc>
                <a:spcPct val="90000"/>
              </a:lnSpc>
            </a:pPr>
            <a:endParaRPr lang="en-US" sz="1800" dirty="0"/>
          </a:p>
          <a:p>
            <a:pPr>
              <a:lnSpc>
                <a:spcPct val="90000"/>
              </a:lnSpc>
            </a:pPr>
            <a:r>
              <a:rPr lang="en-US" dirty="0"/>
              <a:t>But huge progress has been made</a:t>
            </a:r>
          </a:p>
          <a:p>
            <a:pPr lvl="1">
              <a:lnSpc>
                <a:spcPct val="90000"/>
              </a:lnSpc>
            </a:pPr>
            <a:r>
              <a:rPr lang="en-US" dirty="0"/>
              <a:t>Accelerating in the last 4 years due to deep learning</a:t>
            </a:r>
          </a:p>
          <a:p>
            <a:pPr lvl="1">
              <a:lnSpc>
                <a:spcPct val="90000"/>
              </a:lnSpc>
            </a:pPr>
            <a:r>
              <a:rPr lang="en-US" dirty="0"/>
              <a:t>What is considered “hard” keeps changing</a:t>
            </a:r>
          </a:p>
          <a:p>
            <a:pPr lvl="1"/>
            <a:endParaRPr lang="en-US" dirty="0"/>
          </a:p>
        </p:txBody>
      </p:sp>
      <p:pic>
        <p:nvPicPr>
          <p:cNvPr id="19460" name="Picture 5" descr="U121"/>
          <p:cNvPicPr>
            <a:picLocks noChangeAspect="1" noChangeArrowheads="1"/>
          </p:cNvPicPr>
          <p:nvPr/>
        </p:nvPicPr>
        <p:blipFill>
          <a:blip r:embed="rId2" cstate="print"/>
          <a:srcRect/>
          <a:stretch>
            <a:fillRect/>
          </a:stretch>
        </p:blipFill>
        <p:spPr bwMode="auto">
          <a:xfrm>
            <a:off x="533400" y="1600200"/>
            <a:ext cx="3411940" cy="4572000"/>
          </a:xfrm>
          <a:prstGeom prst="rect">
            <a:avLst/>
          </a:prstGeom>
          <a:noFill/>
          <a:ln w="9525">
            <a:noFill/>
            <a:miter lim="800000"/>
            <a:headEnd/>
            <a:tailEnd/>
          </a:ln>
          <a:effectLst>
            <a:outerShdw blurRad="101600" dist="76200" dir="2700000" algn="tl" rotWithShape="0">
              <a:prstClr val="black">
                <a:alpha val="40000"/>
              </a:prstClr>
            </a:outerShdw>
          </a:effectLst>
        </p:spPr>
      </p:pic>
    </p:spTree>
    <p:extLst>
      <p:ext uri="{BB962C8B-B14F-4D97-AF65-F5344CB8AC3E}">
        <p14:creationId xmlns:p14="http://schemas.microsoft.com/office/powerpoint/2010/main" val="177082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ighres.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cstate="print"/>
          <a:stretch>
            <a:fillRect/>
          </a:stretch>
        </p:blipFill>
        <p:spPr>
          <a:xfrm>
            <a:off x="3124200" y="2203892"/>
            <a:ext cx="2971800" cy="2288286"/>
          </a:xfrm>
          <a:prstGeom prst="rect">
            <a:avLst/>
          </a:prstGeom>
        </p:spPr>
      </p:pic>
      <p:pic>
        <p:nvPicPr>
          <p:cNvPr id="4" name="blur.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cstate="print"/>
          <a:stretch>
            <a:fillRect/>
          </a:stretch>
        </p:blipFill>
        <p:spPr>
          <a:xfrm>
            <a:off x="3124200" y="2240465"/>
            <a:ext cx="2929006" cy="2255335"/>
          </a:xfrm>
          <a:prstGeom prst="rect">
            <a:avLst/>
          </a:prstGeom>
        </p:spPr>
      </p:pic>
    </p:spTree>
    <p:extLst>
      <p:ext uri="{BB962C8B-B14F-4D97-AF65-F5344CB8AC3E}">
        <p14:creationId xmlns:p14="http://schemas.microsoft.com/office/powerpoint/2010/main" val="323830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md type="call" cmd="stop">
                                      <p:cBhvr>
                                        <p:cTn id="13" dur="1">
                                          <p:stCondLst>
                                            <p:cond delay="0"/>
                                          </p:stCondLst>
                                        </p:cTn>
                                        <p:tgtEl>
                                          <p:spTgt spid="4"/>
                                        </p:tgtEl>
                                      </p:cBhvr>
                                    </p:cmd>
                                  </p:childTnLst>
                                </p:cTn>
                              </p:par>
                            </p:childTnLst>
                          </p:cTn>
                        </p:par>
                        <p:par>
                          <p:cTn id="14" fill="hold">
                            <p:stCondLst>
                              <p:cond delay="0"/>
                            </p:stCondLst>
                            <p:childTnLst>
                              <p:par>
                                <p:cTn id="15" presetID="1" presetClass="mediacall" presetSubtype="0" fill="hold" nodeType="afterEffect">
                                  <p:stCondLst>
                                    <p:cond delay="0"/>
                                  </p:stCondLst>
                                  <p:childTnLst>
                                    <p:cmd type="call" cmd="playFrom(0.0)">
                                      <p:cBhvr>
                                        <p:cTn id="16" dur="14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7" fill="hold" display="0">
                  <p:stCondLst>
                    <p:cond delay="indefinite"/>
                  </p:stCondLst>
                  <p:endCondLst>
                    <p:cond evt="onNext" delay="0">
                      <p:tgtEl>
                        <p:sldTgt/>
                      </p:tgtEl>
                    </p:cond>
                    <p:cond evt="onPrev" delay="0">
                      <p:tgtEl>
                        <p:sldTgt/>
                      </p:tgtEl>
                    </p:cond>
                  </p:endCondLst>
                </p:cTn>
                <p:tgtEl>
                  <p:spTgt spid="4"/>
                </p:tgtEl>
              </p:cMediaNode>
            </p:video>
            <p:video>
              <p:cMediaNode>
                <p:cTn id="18"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computer vision?</a:t>
            </a:r>
          </a:p>
        </p:txBody>
      </p:sp>
      <p:pic>
        <p:nvPicPr>
          <p:cNvPr id="4" name="Content Placeholder 3" descr="GrilledMeat.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457200" y="2334576"/>
            <a:ext cx="5853396" cy="3219142"/>
          </a:xfrm>
        </p:spPr>
      </p:pic>
      <p:sp>
        <p:nvSpPr>
          <p:cNvPr id="7" name="Rectangle 6"/>
          <p:cNvSpPr/>
          <p:nvPr/>
        </p:nvSpPr>
        <p:spPr>
          <a:xfrm>
            <a:off x="6630308" y="1829692"/>
            <a:ext cx="2286000" cy="5078314"/>
          </a:xfrm>
          <a:prstGeom prst="rect">
            <a:avLst/>
          </a:prstGeom>
        </p:spPr>
        <p:txBody>
          <a:bodyPr wrap="square">
            <a:spAutoFit/>
          </a:bodyPr>
          <a:lstStyle/>
          <a:p>
            <a:pPr fontAlgn="base">
              <a:spcBef>
                <a:spcPct val="0"/>
              </a:spcBef>
              <a:spcAft>
                <a:spcPct val="0"/>
              </a:spcAft>
            </a:pPr>
            <a:r>
              <a:rPr lang="en-US" dirty="0">
                <a:solidFill>
                  <a:prstClr val="black"/>
                </a:solidFill>
                <a:latin typeface="Arial" charset="0"/>
              </a:rPr>
              <a:t>What kind of food is it?</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What kind of meat?</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Are there any vegetables in the image?</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What kind of cuisine is it?</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r>
              <a:rPr lang="en-US" dirty="0">
                <a:solidFill>
                  <a:prstClr val="black"/>
                </a:solidFill>
                <a:latin typeface="Arial" charset="0"/>
              </a:rPr>
              <a:t>What are the most useful utensils to use to eat the food? Knife and fork?</a:t>
            </a:r>
          </a:p>
          <a:p>
            <a:pPr fontAlgn="base">
              <a:spcBef>
                <a:spcPct val="0"/>
              </a:spcBef>
              <a:spcAft>
                <a:spcPct val="0"/>
              </a:spcAft>
            </a:pPr>
            <a:endParaRPr lang="en-US" dirty="0">
              <a:solidFill>
                <a:prstClr val="black"/>
              </a:solidFill>
              <a:latin typeface="Arial" charset="0"/>
            </a:endParaRPr>
          </a:p>
          <a:p>
            <a:pPr fontAlgn="base">
              <a:spcBef>
                <a:spcPct val="0"/>
              </a:spcBef>
              <a:spcAft>
                <a:spcPct val="0"/>
              </a:spcAft>
            </a:pPr>
            <a:endParaRPr lang="en-US" dirty="0">
              <a:solidFill>
                <a:prstClr val="black"/>
              </a:solidFill>
              <a:latin typeface="Arial" charset="0"/>
            </a:endParaRPr>
          </a:p>
        </p:txBody>
      </p:sp>
    </p:spTree>
    <p:extLst>
      <p:ext uri="{BB962C8B-B14F-4D97-AF65-F5344CB8AC3E}">
        <p14:creationId xmlns:p14="http://schemas.microsoft.com/office/powerpoint/2010/main" val="253346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 of computer vision</a:t>
            </a:r>
          </a:p>
        </p:txBody>
      </p:sp>
      <p:pic>
        <p:nvPicPr>
          <p:cNvPr id="1093634" name="Picture 2"/>
          <p:cNvPicPr>
            <a:picLocks noChangeAspect="1" noChangeArrowheads="1"/>
          </p:cNvPicPr>
          <p:nvPr/>
        </p:nvPicPr>
        <p:blipFill>
          <a:blip r:embed="rId2" cstate="print"/>
          <a:srcRect/>
          <a:stretch>
            <a:fillRect/>
          </a:stretch>
        </p:blipFill>
        <p:spPr bwMode="auto">
          <a:xfrm>
            <a:off x="609600" y="1447800"/>
            <a:ext cx="7715250" cy="5029200"/>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5303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 of computer vision</a:t>
            </a:r>
          </a:p>
        </p:txBody>
      </p:sp>
      <p:sp>
        <p:nvSpPr>
          <p:cNvPr id="3" name="Content Placeholder 2"/>
          <p:cNvSpPr>
            <a:spLocks noGrp="1"/>
          </p:cNvSpPr>
          <p:nvPr>
            <p:ph idx="1"/>
          </p:nvPr>
        </p:nvSpPr>
        <p:spPr>
          <a:xfrm>
            <a:off x="457200" y="1295400"/>
            <a:ext cx="8229600" cy="838200"/>
          </a:xfrm>
        </p:spPr>
        <p:txBody>
          <a:bodyPr/>
          <a:lstStyle/>
          <a:p>
            <a:r>
              <a:rPr lang="en-US" dirty="0"/>
              <a:t>Compute the 3D shape of the world</a:t>
            </a:r>
          </a:p>
          <a:p>
            <a:endParaRPr lang="en-US" dirty="0"/>
          </a:p>
          <a:p>
            <a:endParaRPr lang="en-US" dirty="0"/>
          </a:p>
        </p:txBody>
      </p:sp>
      <p:pic>
        <p:nvPicPr>
          <p:cNvPr id="5" name="Picture 14"/>
          <p:cNvPicPr>
            <a:picLocks noChangeAspect="1" noChangeArrowheads="1"/>
          </p:cNvPicPr>
          <p:nvPr/>
        </p:nvPicPr>
        <p:blipFill>
          <a:blip r:embed="rId2" cstate="print"/>
          <a:srcRect b="49139"/>
          <a:stretch>
            <a:fillRect/>
          </a:stretch>
        </p:blipFill>
        <p:spPr bwMode="auto">
          <a:xfrm>
            <a:off x="685800" y="3397780"/>
            <a:ext cx="3810000" cy="300302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76899" name="Picture 3"/>
          <p:cNvPicPr>
            <a:picLocks noChangeAspect="1" noChangeArrowheads="1"/>
          </p:cNvPicPr>
          <p:nvPr/>
        </p:nvPicPr>
        <p:blipFill>
          <a:blip r:embed="rId3" cstate="print"/>
          <a:srcRect/>
          <a:stretch>
            <a:fillRect/>
          </a:stretch>
        </p:blipFill>
        <p:spPr bwMode="auto">
          <a:xfrm>
            <a:off x="457200" y="2209800"/>
            <a:ext cx="1890435" cy="140493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 name="Picture 3"/>
          <p:cNvPicPr>
            <a:picLocks noChangeAspect="1" noChangeArrowheads="1"/>
          </p:cNvPicPr>
          <p:nvPr/>
        </p:nvPicPr>
        <p:blipFill>
          <a:blip r:embed="rId4" cstate="print"/>
          <a:srcRect/>
          <a:stretch>
            <a:fillRect/>
          </a:stretch>
        </p:blipFill>
        <p:spPr bwMode="auto">
          <a:xfrm>
            <a:off x="5029200" y="2057400"/>
            <a:ext cx="3529724" cy="2362200"/>
          </a:xfrm>
          <a:prstGeom prst="rect">
            <a:avLst/>
          </a:prstGeom>
          <a:noFill/>
          <a:ln w="19050" cap="flat" cmpd="sng">
            <a:noFill/>
            <a:prstDash val="solid"/>
            <a:miter lim="800000"/>
            <a:headEnd/>
            <a:tailEnd/>
          </a:ln>
          <a:effectLst>
            <a:outerShdw blurRad="50800" dist="38100" dir="2700000" algn="tl" rotWithShape="0">
              <a:prstClr val="black">
                <a:alpha val="40000"/>
              </a:prstClr>
            </a:outerShdw>
          </a:effectLst>
        </p:spPr>
      </p:pic>
      <p:pic>
        <p:nvPicPr>
          <p:cNvPr id="14" name="Picture 2"/>
          <p:cNvPicPr>
            <a:picLocks noChangeAspect="1" noChangeArrowheads="1"/>
          </p:cNvPicPr>
          <p:nvPr/>
        </p:nvPicPr>
        <p:blipFill>
          <a:blip r:embed="rId5" cstate="print"/>
          <a:srcRect/>
          <a:stretch>
            <a:fillRect/>
          </a:stretch>
        </p:blipFill>
        <p:spPr bwMode="auto">
          <a:xfrm>
            <a:off x="7696200" y="1828800"/>
            <a:ext cx="1066800" cy="2245614"/>
          </a:xfrm>
          <a:prstGeom prst="rect">
            <a:avLst/>
          </a:prstGeom>
          <a:noFill/>
          <a:ln w="19050" cap="flat" cmpd="sng">
            <a:noFill/>
            <a:prstDash val="solid"/>
            <a:miter lim="800000"/>
            <a:headEnd/>
            <a:tailEnd/>
          </a:ln>
          <a:effectLst>
            <a:outerShdw blurRad="50800" dist="38100" dir="2700000" algn="tl" rotWithShape="0">
              <a:prstClr val="black">
                <a:alpha val="40000"/>
              </a:prstClr>
            </a:outerShdw>
          </a:effectLst>
        </p:spPr>
      </p:pic>
      <p:pic>
        <p:nvPicPr>
          <p:cNvPr id="16" name="Picture 2"/>
          <p:cNvPicPr>
            <a:picLocks noChangeAspect="1" noChangeArrowheads="1"/>
          </p:cNvPicPr>
          <p:nvPr/>
        </p:nvPicPr>
        <p:blipFill>
          <a:blip r:embed="rId6" cstate="print"/>
          <a:srcRect/>
          <a:stretch>
            <a:fillRect/>
          </a:stretch>
        </p:blipFill>
        <p:spPr bwMode="auto">
          <a:xfrm>
            <a:off x="4926053" y="4800600"/>
            <a:ext cx="2236747" cy="1690687"/>
          </a:xfrm>
          <a:prstGeom prst="rect">
            <a:avLst/>
          </a:prstGeom>
          <a:noFill/>
          <a:ln w="9525">
            <a:noFill/>
            <a:miter lim="800000"/>
            <a:headEnd/>
            <a:tailEnd/>
          </a:ln>
        </p:spPr>
      </p:pic>
      <p:pic>
        <p:nvPicPr>
          <p:cNvPr id="976901" name="Picture 5"/>
          <p:cNvPicPr>
            <a:picLocks noChangeAspect="1" noChangeArrowheads="1"/>
          </p:cNvPicPr>
          <p:nvPr/>
        </p:nvPicPr>
        <p:blipFill>
          <a:blip r:embed="rId7" cstate="print"/>
          <a:srcRect/>
          <a:stretch>
            <a:fillRect/>
          </a:stretch>
        </p:blipFill>
        <p:spPr bwMode="auto">
          <a:xfrm>
            <a:off x="7620000" y="4800600"/>
            <a:ext cx="1303867" cy="1676400"/>
          </a:xfrm>
          <a:prstGeom prst="rect">
            <a:avLst/>
          </a:prstGeom>
          <a:noFill/>
          <a:ln w="9525">
            <a:noFill/>
            <a:miter lim="800000"/>
            <a:headEnd/>
            <a:tailEnd/>
          </a:ln>
        </p:spPr>
      </p:pic>
      <p:sp>
        <p:nvSpPr>
          <p:cNvPr id="18" name="Right Arrow 17"/>
          <p:cNvSpPr/>
          <p:nvPr/>
        </p:nvSpPr>
        <p:spPr>
          <a:xfrm>
            <a:off x="7227425" y="5527875"/>
            <a:ext cx="367373" cy="304800"/>
          </a:xfrm>
          <a:prstGeom prst="rightArrow">
            <a:avLst>
              <a:gd name="adj1" fmla="val 50000"/>
              <a:gd name="adj2" fmla="val 79508"/>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635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descr="031111_034757+8_beijing_e031124">
            <a:hlinkClick r:id="rId3"/>
          </p:cNvPr>
          <p:cNvPicPr>
            <a:picLocks noChangeAspect="1" noChangeArrowheads="1"/>
          </p:cNvPicPr>
          <p:nvPr/>
        </p:nvPicPr>
        <p:blipFill>
          <a:blip r:embed="rId4">
            <a:lum bright="-6000" contrast="18000"/>
            <a:extLst>
              <a:ext uri="{28A0092B-C50C-407E-A947-70E740481C1C}">
                <a14:useLocalDpi xmlns:a14="http://schemas.microsoft.com/office/drawing/2010/main" val="0"/>
              </a:ext>
            </a:extLst>
          </a:blip>
          <a:srcRect l="7777" t="1466" r="16173"/>
          <a:stretch>
            <a:fillRect/>
          </a:stretch>
        </p:blipFill>
        <p:spPr bwMode="auto">
          <a:xfrm>
            <a:off x="0" y="381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1" name="Text Box 5"/>
          <p:cNvSpPr txBox="1">
            <a:spLocks noChangeArrowheads="1"/>
          </p:cNvSpPr>
          <p:nvPr/>
        </p:nvSpPr>
        <p:spPr bwMode="auto">
          <a:xfrm>
            <a:off x="6253163" y="6575425"/>
            <a:ext cx="282257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algn="l">
              <a:spcBef>
                <a:spcPct val="0"/>
              </a:spcBef>
            </a:pPr>
            <a:r>
              <a:rPr lang="en-US" b="0">
                <a:solidFill>
                  <a:schemeClr val="bg1"/>
                </a:solidFill>
              </a:rPr>
              <a:t>slide credit: Fei-Fei, Fergus &amp; Torralba </a:t>
            </a:r>
          </a:p>
        </p:txBody>
      </p:sp>
      <p:sp>
        <p:nvSpPr>
          <p:cNvPr id="4" name="Rectangle 3"/>
          <p:cNvSpPr/>
          <p:nvPr/>
        </p:nvSpPr>
        <p:spPr>
          <a:xfrm>
            <a:off x="5572078" y="6409265"/>
            <a:ext cx="3326552" cy="369332"/>
          </a:xfrm>
          <a:prstGeom prst="rect">
            <a:avLst/>
          </a:prstGeom>
        </p:spPr>
        <p:txBody>
          <a:bodyPr wrap="none">
            <a:spAutoFit/>
          </a:bodyPr>
          <a:lstStyle/>
          <a:p>
            <a:r>
              <a:rPr lang="en-US" dirty="0"/>
              <a:t>Slide courtesy from Noah </a:t>
            </a:r>
            <a:r>
              <a:rPr lang="en-US" dirty="0" err="1"/>
              <a:t>Snavely</a:t>
            </a:r>
            <a:endParaRPr lang="en-US" dirty="0"/>
          </a:p>
        </p:txBody>
      </p:sp>
    </p:spTree>
    <p:extLst>
      <p:ext uri="{BB962C8B-B14F-4D97-AF65-F5344CB8AC3E}">
        <p14:creationId xmlns:p14="http://schemas.microsoft.com/office/powerpoint/2010/main" val="2058949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031111_034757+8_beijing_e031124">
            <a:hlinkClick r:id="rId3"/>
          </p:cNvPr>
          <p:cNvPicPr>
            <a:picLocks noChangeAspect="1" noChangeArrowheads="1"/>
          </p:cNvPicPr>
          <p:nvPr/>
        </p:nvPicPr>
        <p:blipFill>
          <a:blip r:embed="rId4">
            <a:lum bright="-6000" contrast="18000"/>
            <a:extLst>
              <a:ext uri="{28A0092B-C50C-407E-A947-70E740481C1C}">
                <a14:useLocalDpi xmlns:a14="http://schemas.microsoft.com/office/drawing/2010/main" val="0"/>
              </a:ext>
            </a:extLst>
          </a:blip>
          <a:srcRect l="7777" t="1466" r="16173"/>
          <a:stretch>
            <a:fillRect/>
          </a:stretch>
        </p:blipFill>
        <p:spPr bwMode="auto">
          <a:xfrm>
            <a:off x="0" y="38100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5" name="Text Box 4"/>
          <p:cNvSpPr txBox="1">
            <a:spLocks noChangeArrowheads="1"/>
          </p:cNvSpPr>
          <p:nvPr/>
        </p:nvSpPr>
        <p:spPr bwMode="auto">
          <a:xfrm>
            <a:off x="228600" y="762000"/>
            <a:ext cx="11430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sky</a:t>
            </a:r>
          </a:p>
        </p:txBody>
      </p:sp>
      <p:sp>
        <p:nvSpPr>
          <p:cNvPr id="23556" name="Text Box 5"/>
          <p:cNvSpPr txBox="1">
            <a:spLocks noChangeArrowheads="1"/>
          </p:cNvSpPr>
          <p:nvPr/>
        </p:nvSpPr>
        <p:spPr bwMode="auto">
          <a:xfrm>
            <a:off x="3581400" y="1447800"/>
            <a:ext cx="18288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building</a:t>
            </a:r>
          </a:p>
        </p:txBody>
      </p:sp>
      <p:sp>
        <p:nvSpPr>
          <p:cNvPr id="23557" name="Text Box 6"/>
          <p:cNvSpPr txBox="1">
            <a:spLocks noChangeArrowheads="1"/>
          </p:cNvSpPr>
          <p:nvPr/>
        </p:nvSpPr>
        <p:spPr bwMode="auto">
          <a:xfrm>
            <a:off x="0" y="2514600"/>
            <a:ext cx="11430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flag</a:t>
            </a:r>
          </a:p>
        </p:txBody>
      </p:sp>
      <p:sp>
        <p:nvSpPr>
          <p:cNvPr id="23558" name="Text Box 7"/>
          <p:cNvSpPr txBox="1">
            <a:spLocks noChangeArrowheads="1"/>
          </p:cNvSpPr>
          <p:nvPr/>
        </p:nvSpPr>
        <p:spPr bwMode="auto">
          <a:xfrm>
            <a:off x="7924800" y="4038600"/>
            <a:ext cx="11430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wall</a:t>
            </a:r>
          </a:p>
        </p:txBody>
      </p:sp>
      <p:sp>
        <p:nvSpPr>
          <p:cNvPr id="23559" name="Text Box 8"/>
          <p:cNvSpPr txBox="1">
            <a:spLocks noChangeArrowheads="1"/>
          </p:cNvSpPr>
          <p:nvPr/>
        </p:nvSpPr>
        <p:spPr bwMode="auto">
          <a:xfrm>
            <a:off x="228600" y="3810000"/>
            <a:ext cx="14478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banner</a:t>
            </a:r>
          </a:p>
        </p:txBody>
      </p:sp>
      <p:sp>
        <p:nvSpPr>
          <p:cNvPr id="23560" name="Text Box 9"/>
          <p:cNvSpPr txBox="1">
            <a:spLocks noChangeArrowheads="1"/>
          </p:cNvSpPr>
          <p:nvPr/>
        </p:nvSpPr>
        <p:spPr bwMode="auto">
          <a:xfrm>
            <a:off x="1295400" y="4800600"/>
            <a:ext cx="9906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bus</a:t>
            </a:r>
          </a:p>
        </p:txBody>
      </p:sp>
      <p:sp>
        <p:nvSpPr>
          <p:cNvPr id="23561" name="Text Box 10"/>
          <p:cNvSpPr txBox="1">
            <a:spLocks noChangeArrowheads="1"/>
          </p:cNvSpPr>
          <p:nvPr/>
        </p:nvSpPr>
        <p:spPr bwMode="auto">
          <a:xfrm>
            <a:off x="4495800" y="5943600"/>
            <a:ext cx="10668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cars</a:t>
            </a:r>
          </a:p>
        </p:txBody>
      </p:sp>
      <p:sp>
        <p:nvSpPr>
          <p:cNvPr id="23562" name="Text Box 11"/>
          <p:cNvSpPr txBox="1">
            <a:spLocks noChangeArrowheads="1"/>
          </p:cNvSpPr>
          <p:nvPr/>
        </p:nvSpPr>
        <p:spPr bwMode="auto">
          <a:xfrm>
            <a:off x="7467600" y="4800600"/>
            <a:ext cx="9906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bus</a:t>
            </a:r>
          </a:p>
        </p:txBody>
      </p:sp>
      <p:sp>
        <p:nvSpPr>
          <p:cNvPr id="23563" name="Text Box 12"/>
          <p:cNvSpPr txBox="1">
            <a:spLocks noChangeArrowheads="1"/>
          </p:cNvSpPr>
          <p:nvPr/>
        </p:nvSpPr>
        <p:spPr bwMode="auto">
          <a:xfrm>
            <a:off x="3200400" y="3505200"/>
            <a:ext cx="11430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face</a:t>
            </a:r>
          </a:p>
        </p:txBody>
      </p:sp>
      <p:sp>
        <p:nvSpPr>
          <p:cNvPr id="23564" name="Text Box 13"/>
          <p:cNvSpPr txBox="1">
            <a:spLocks noChangeArrowheads="1"/>
          </p:cNvSpPr>
          <p:nvPr/>
        </p:nvSpPr>
        <p:spPr bwMode="auto">
          <a:xfrm>
            <a:off x="5105400" y="4419600"/>
            <a:ext cx="2133600" cy="519113"/>
          </a:xfrm>
          <a:prstGeom prst="rect">
            <a:avLst/>
          </a:prstGeom>
          <a:solidFill>
            <a:srgbClr val="00008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eaLnBrk="1" hangingPunct="1"/>
            <a:r>
              <a:rPr lang="en-US" sz="2800"/>
              <a:t>street lamp</a:t>
            </a:r>
          </a:p>
        </p:txBody>
      </p:sp>
      <p:sp>
        <p:nvSpPr>
          <p:cNvPr id="23565" name="Text Box 14"/>
          <p:cNvSpPr txBox="1">
            <a:spLocks noChangeArrowheads="1"/>
          </p:cNvSpPr>
          <p:nvPr/>
        </p:nvSpPr>
        <p:spPr bwMode="auto">
          <a:xfrm>
            <a:off x="6253163" y="6194425"/>
            <a:ext cx="2822575"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gn="ctr" eaLnBrk="0" hangingPunct="0">
              <a:spcBef>
                <a:spcPct val="50000"/>
              </a:spcBef>
              <a:defRPr sz="1200" b="1">
                <a:solidFill>
                  <a:srgbClr val="FFFF00"/>
                </a:solidFill>
                <a:latin typeface="Arial" charset="0"/>
                <a:ea typeface="ＭＳ Ｐゴシック" charset="0"/>
              </a:defRPr>
            </a:lvl1pPr>
            <a:lvl2pPr marL="742950" indent="-285750" algn="ctr" eaLnBrk="0" hangingPunct="0">
              <a:spcBef>
                <a:spcPct val="50000"/>
              </a:spcBef>
              <a:defRPr sz="1200" b="1">
                <a:solidFill>
                  <a:srgbClr val="FFFF00"/>
                </a:solidFill>
                <a:latin typeface="Arial" charset="0"/>
                <a:ea typeface="ＭＳ Ｐゴシック" charset="0"/>
              </a:defRPr>
            </a:lvl2pPr>
            <a:lvl3pPr marL="1143000" indent="-228600" algn="ctr" eaLnBrk="0" hangingPunct="0">
              <a:spcBef>
                <a:spcPct val="50000"/>
              </a:spcBef>
              <a:defRPr sz="1200" b="1">
                <a:solidFill>
                  <a:srgbClr val="FFFF00"/>
                </a:solidFill>
                <a:latin typeface="Arial" charset="0"/>
                <a:ea typeface="ＭＳ Ｐゴシック" charset="0"/>
              </a:defRPr>
            </a:lvl3pPr>
            <a:lvl4pPr marL="1600200" indent="-228600" algn="ctr" eaLnBrk="0" hangingPunct="0">
              <a:spcBef>
                <a:spcPct val="50000"/>
              </a:spcBef>
              <a:defRPr sz="1200" b="1">
                <a:solidFill>
                  <a:srgbClr val="FFFF00"/>
                </a:solidFill>
                <a:latin typeface="Arial" charset="0"/>
                <a:ea typeface="ＭＳ Ｐゴシック" charset="0"/>
              </a:defRPr>
            </a:lvl4pPr>
            <a:lvl5pPr marL="2057400" indent="-228600" algn="ctr" eaLnBrk="0" hangingPunct="0">
              <a:spcBef>
                <a:spcPct val="50000"/>
              </a:spcBef>
              <a:defRPr sz="1200" b="1">
                <a:solidFill>
                  <a:srgbClr val="FFFF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FF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FF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FF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FF00"/>
                </a:solidFill>
                <a:latin typeface="Arial" charset="0"/>
                <a:ea typeface="ＭＳ Ｐゴシック" charset="0"/>
              </a:defRPr>
            </a:lvl9pPr>
          </a:lstStyle>
          <a:p>
            <a:pPr algn="l">
              <a:spcBef>
                <a:spcPct val="0"/>
              </a:spcBef>
            </a:pPr>
            <a:r>
              <a:rPr lang="en-US" b="0">
                <a:solidFill>
                  <a:schemeClr val="bg1"/>
                </a:solidFill>
              </a:rPr>
              <a:t>slide credit: Fei-Fei, Fergus &amp; Torralba </a:t>
            </a:r>
          </a:p>
        </p:txBody>
      </p:sp>
      <p:sp>
        <p:nvSpPr>
          <p:cNvPr id="14" name="Rectangle 13"/>
          <p:cNvSpPr/>
          <p:nvPr/>
        </p:nvSpPr>
        <p:spPr>
          <a:xfrm>
            <a:off x="5572078" y="6476997"/>
            <a:ext cx="3326552" cy="369332"/>
          </a:xfrm>
          <a:prstGeom prst="rect">
            <a:avLst/>
          </a:prstGeom>
        </p:spPr>
        <p:txBody>
          <a:bodyPr wrap="none">
            <a:spAutoFit/>
          </a:bodyPr>
          <a:lstStyle/>
          <a:p>
            <a:r>
              <a:rPr lang="en-US" dirty="0"/>
              <a:t>Slide courtesy from Noah </a:t>
            </a:r>
            <a:r>
              <a:rPr lang="en-US" dirty="0" err="1"/>
              <a:t>Snavely</a:t>
            </a:r>
            <a:endParaRPr lang="en-US" dirty="0"/>
          </a:p>
        </p:txBody>
      </p:sp>
    </p:spTree>
    <p:extLst>
      <p:ext uri="{BB962C8B-B14F-4D97-AF65-F5344CB8AC3E}">
        <p14:creationId xmlns:p14="http://schemas.microsoft.com/office/powerpoint/2010/main" val="3079264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
        <p:nvSpPr>
          <p:cNvPr id="3" name="Content Placeholder 2"/>
          <p:cNvSpPr>
            <a:spLocks noGrp="1"/>
          </p:cNvSpPr>
          <p:nvPr>
            <p:ph idx="1"/>
          </p:nvPr>
        </p:nvSpPr>
        <p:spPr/>
        <p:txBody>
          <a:bodyPr>
            <a:normAutofit/>
          </a:bodyPr>
          <a:lstStyle/>
          <a:p>
            <a:r>
              <a:rPr lang="en-US" dirty="0"/>
              <a:t>Introduction</a:t>
            </a:r>
          </a:p>
          <a:p>
            <a:r>
              <a:rPr lang="en-US" dirty="0"/>
              <a:t>What is computer vision?</a:t>
            </a:r>
          </a:p>
          <a:p>
            <a:r>
              <a:rPr lang="en-US" dirty="0"/>
              <a:t>Why vision is hard?</a:t>
            </a:r>
          </a:p>
          <a:p>
            <a:r>
              <a:rPr lang="en-US" dirty="0"/>
              <a:t>Applications of computer vision</a:t>
            </a:r>
          </a:p>
          <a:p>
            <a:r>
              <a:rPr lang="en-US" dirty="0"/>
              <a:t>What we will learn in this course</a:t>
            </a:r>
          </a:p>
        </p:txBody>
      </p:sp>
    </p:spTree>
    <p:extLst>
      <p:ext uri="{BB962C8B-B14F-4D97-AF65-F5344CB8AC3E}">
        <p14:creationId xmlns:p14="http://schemas.microsoft.com/office/powerpoint/2010/main" val="2235316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Computer Vision Applications</a:t>
            </a:r>
          </a:p>
        </p:txBody>
      </p:sp>
      <p:pic>
        <p:nvPicPr>
          <p:cNvPr id="4" name="Picture 2"/>
          <p:cNvPicPr>
            <a:picLocks noChangeAspect="1" noChangeArrowheads="1"/>
          </p:cNvPicPr>
          <p:nvPr/>
        </p:nvPicPr>
        <p:blipFill>
          <a:blip r:embed="rId3" cstate="print"/>
          <a:srcRect/>
          <a:stretch>
            <a:fillRect/>
          </a:stretch>
        </p:blipFill>
        <p:spPr bwMode="auto">
          <a:xfrm>
            <a:off x="609600" y="1609725"/>
            <a:ext cx="2138363" cy="1600200"/>
          </a:xfrm>
          <a:prstGeom prst="rect">
            <a:avLst/>
          </a:prstGeom>
          <a:noFill/>
          <a:ln w="9525">
            <a:noFill/>
            <a:miter lim="800000"/>
            <a:headEnd/>
            <a:tailEnd/>
          </a:ln>
        </p:spPr>
      </p:pic>
      <p:sp>
        <p:nvSpPr>
          <p:cNvPr id="5" name="TextBox 5"/>
          <p:cNvSpPr txBox="1">
            <a:spLocks noChangeArrowheads="1"/>
          </p:cNvSpPr>
          <p:nvPr/>
        </p:nvSpPr>
        <p:spPr bwMode="auto">
          <a:xfrm>
            <a:off x="990600" y="3286125"/>
            <a:ext cx="1203325"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Safety</a:t>
            </a:r>
          </a:p>
        </p:txBody>
      </p:sp>
      <p:pic>
        <p:nvPicPr>
          <p:cNvPr id="6" name="Picture 2"/>
          <p:cNvPicPr>
            <a:picLocks noChangeAspect="1" noChangeArrowheads="1"/>
          </p:cNvPicPr>
          <p:nvPr/>
        </p:nvPicPr>
        <p:blipFill>
          <a:blip r:embed="rId4" cstate="print"/>
          <a:srcRect/>
          <a:stretch>
            <a:fillRect/>
          </a:stretch>
        </p:blipFill>
        <p:spPr bwMode="auto">
          <a:xfrm>
            <a:off x="3200400" y="1609725"/>
            <a:ext cx="2401888" cy="1600200"/>
          </a:xfrm>
          <a:prstGeom prst="rect">
            <a:avLst/>
          </a:prstGeom>
          <a:noFill/>
          <a:ln w="9525">
            <a:noFill/>
            <a:miter lim="800000"/>
            <a:headEnd/>
            <a:tailEnd/>
          </a:ln>
        </p:spPr>
      </p:pic>
      <p:sp>
        <p:nvSpPr>
          <p:cNvPr id="7" name="TextBox 7"/>
          <p:cNvSpPr txBox="1">
            <a:spLocks noChangeArrowheads="1"/>
          </p:cNvSpPr>
          <p:nvPr/>
        </p:nvSpPr>
        <p:spPr bwMode="auto">
          <a:xfrm>
            <a:off x="3810000" y="3209925"/>
            <a:ext cx="1225550"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Health</a:t>
            </a:r>
          </a:p>
        </p:txBody>
      </p:sp>
      <p:pic>
        <p:nvPicPr>
          <p:cNvPr id="8" name="Picture 5"/>
          <p:cNvPicPr>
            <a:picLocks noChangeAspect="1" noChangeArrowheads="1"/>
          </p:cNvPicPr>
          <p:nvPr/>
        </p:nvPicPr>
        <p:blipFill>
          <a:blip r:embed="rId5" cstate="print"/>
          <a:srcRect/>
          <a:stretch>
            <a:fillRect/>
          </a:stretch>
        </p:blipFill>
        <p:spPr bwMode="auto">
          <a:xfrm>
            <a:off x="6248400" y="1609725"/>
            <a:ext cx="2005013" cy="1600200"/>
          </a:xfrm>
          <a:prstGeom prst="rect">
            <a:avLst/>
          </a:prstGeom>
          <a:noFill/>
          <a:ln w="9525">
            <a:noFill/>
            <a:miter lim="800000"/>
            <a:headEnd/>
            <a:tailEnd/>
          </a:ln>
        </p:spPr>
      </p:pic>
      <p:sp>
        <p:nvSpPr>
          <p:cNvPr id="9" name="TextBox 9"/>
          <p:cNvSpPr txBox="1">
            <a:spLocks noChangeArrowheads="1"/>
          </p:cNvSpPr>
          <p:nvPr/>
        </p:nvSpPr>
        <p:spPr bwMode="auto">
          <a:xfrm>
            <a:off x="6400800" y="3209925"/>
            <a:ext cx="1482725"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Security</a:t>
            </a:r>
          </a:p>
        </p:txBody>
      </p:sp>
      <p:sp>
        <p:nvSpPr>
          <p:cNvPr id="10" name="TextBox 11"/>
          <p:cNvSpPr txBox="1">
            <a:spLocks noChangeArrowheads="1"/>
          </p:cNvSpPr>
          <p:nvPr/>
        </p:nvSpPr>
        <p:spPr bwMode="auto">
          <a:xfrm>
            <a:off x="914400" y="5953125"/>
            <a:ext cx="1463675"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Comfort</a:t>
            </a:r>
          </a:p>
        </p:txBody>
      </p:sp>
      <p:pic>
        <p:nvPicPr>
          <p:cNvPr id="11" name="Picture 6"/>
          <p:cNvPicPr>
            <a:picLocks noChangeAspect="1" noChangeArrowheads="1"/>
          </p:cNvPicPr>
          <p:nvPr/>
        </p:nvPicPr>
        <p:blipFill>
          <a:blip r:embed="rId6" cstate="print"/>
          <a:srcRect/>
          <a:stretch>
            <a:fillRect/>
          </a:stretch>
        </p:blipFill>
        <p:spPr bwMode="auto">
          <a:xfrm>
            <a:off x="6248400" y="4343400"/>
            <a:ext cx="2095500" cy="1600200"/>
          </a:xfrm>
          <a:prstGeom prst="rect">
            <a:avLst/>
          </a:prstGeom>
          <a:noFill/>
          <a:ln w="9525">
            <a:solidFill>
              <a:schemeClr val="tx1"/>
            </a:solidFill>
            <a:miter lim="800000"/>
            <a:headEnd/>
            <a:tailEnd/>
          </a:ln>
        </p:spPr>
      </p:pic>
      <p:sp>
        <p:nvSpPr>
          <p:cNvPr id="12" name="TextBox 13"/>
          <p:cNvSpPr txBox="1">
            <a:spLocks noChangeArrowheads="1"/>
          </p:cNvSpPr>
          <p:nvPr/>
        </p:nvSpPr>
        <p:spPr bwMode="auto">
          <a:xfrm>
            <a:off x="6705600" y="5943600"/>
            <a:ext cx="1341438"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Access</a:t>
            </a:r>
          </a:p>
        </p:txBody>
      </p:sp>
      <p:pic>
        <p:nvPicPr>
          <p:cNvPr id="13" name="Picture 2"/>
          <p:cNvPicPr>
            <a:picLocks noChangeAspect="1" noChangeArrowheads="1"/>
          </p:cNvPicPr>
          <p:nvPr/>
        </p:nvPicPr>
        <p:blipFill>
          <a:blip r:embed="rId7" cstate="print"/>
          <a:srcRect l="20078" t="7430"/>
          <a:stretch>
            <a:fillRect/>
          </a:stretch>
        </p:blipFill>
        <p:spPr bwMode="auto">
          <a:xfrm>
            <a:off x="3276600" y="4343400"/>
            <a:ext cx="2216150" cy="1600200"/>
          </a:xfrm>
          <a:prstGeom prst="rect">
            <a:avLst/>
          </a:prstGeom>
          <a:noFill/>
          <a:ln w="9525">
            <a:noFill/>
            <a:miter lim="800000"/>
            <a:headEnd/>
            <a:tailEnd/>
          </a:ln>
        </p:spPr>
      </p:pic>
      <p:sp>
        <p:nvSpPr>
          <p:cNvPr id="14" name="TextBox 15"/>
          <p:cNvSpPr txBox="1">
            <a:spLocks noChangeArrowheads="1"/>
          </p:cNvSpPr>
          <p:nvPr/>
        </p:nvSpPr>
        <p:spPr bwMode="auto">
          <a:xfrm>
            <a:off x="3962400" y="5867400"/>
            <a:ext cx="80486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rial" charset="0"/>
              </a:rPr>
              <a:t>Fun</a:t>
            </a:r>
          </a:p>
        </p:txBody>
      </p:sp>
      <p:pic>
        <p:nvPicPr>
          <p:cNvPr id="15" name="Picture 2"/>
          <p:cNvPicPr>
            <a:picLocks noChangeAspect="1" noChangeArrowheads="1"/>
          </p:cNvPicPr>
          <p:nvPr/>
        </p:nvPicPr>
        <p:blipFill>
          <a:blip r:embed="rId8" cstate="print"/>
          <a:srcRect l="26999" r="8202" b="32710"/>
          <a:stretch>
            <a:fillRect/>
          </a:stretch>
        </p:blipFill>
        <p:spPr bwMode="auto">
          <a:xfrm>
            <a:off x="762000" y="4343400"/>
            <a:ext cx="1920875" cy="1600200"/>
          </a:xfrm>
          <a:prstGeom prst="rect">
            <a:avLst/>
          </a:prstGeom>
          <a:noFill/>
          <a:ln w="9525">
            <a:noFill/>
            <a:miter lim="800000"/>
            <a:headEnd/>
            <a:tailEnd/>
          </a:ln>
        </p:spPr>
      </p:pic>
      <p:sp>
        <p:nvSpPr>
          <p:cNvPr id="16" name="TextBox 15"/>
          <p:cNvSpPr txBox="1"/>
          <p:nvPr/>
        </p:nvSpPr>
        <p:spPr>
          <a:xfrm>
            <a:off x="5275150" y="6423835"/>
            <a:ext cx="2978263" cy="369332"/>
          </a:xfrm>
          <a:prstGeom prst="rect">
            <a:avLst/>
          </a:prstGeom>
          <a:noFill/>
        </p:spPr>
        <p:txBody>
          <a:bodyPr wrap="square" rtlCol="0">
            <a:spAutoFit/>
          </a:bodyPr>
          <a:lstStyle/>
          <a:p>
            <a:r>
              <a:rPr lang="en-US" dirty="0"/>
              <a:t>Slides from James Hayes</a:t>
            </a:r>
          </a:p>
        </p:txBody>
      </p:sp>
    </p:spTree>
    <p:extLst>
      <p:ext uri="{BB962C8B-B14F-4D97-AF65-F5344CB8AC3E}">
        <p14:creationId xmlns:p14="http://schemas.microsoft.com/office/powerpoint/2010/main" val="1895569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17"/>
            <a:ext cx="8229600" cy="1143000"/>
          </a:xfrm>
        </p:spPr>
        <p:txBody>
          <a:bodyPr>
            <a:normAutofit/>
          </a:bodyPr>
          <a:lstStyle/>
          <a:p>
            <a:r>
              <a:rPr lang="en-US" sz="3200" dirty="0"/>
              <a:t>Ridiculously short history of CV</a:t>
            </a:r>
          </a:p>
        </p:txBody>
      </p:sp>
      <p:pic>
        <p:nvPicPr>
          <p:cNvPr id="17" name="Picture 4"/>
          <p:cNvPicPr>
            <a:picLocks noChangeAspect="1" noChangeArrowheads="1"/>
          </p:cNvPicPr>
          <p:nvPr/>
        </p:nvPicPr>
        <p:blipFill>
          <a:blip r:embed="rId3" cstate="print"/>
          <a:srcRect/>
          <a:stretch>
            <a:fillRect/>
          </a:stretch>
        </p:blipFill>
        <p:spPr bwMode="auto">
          <a:xfrm>
            <a:off x="6477000" y="762000"/>
            <a:ext cx="1752600" cy="1673225"/>
          </a:xfrm>
          <a:prstGeom prst="rect">
            <a:avLst/>
          </a:prstGeom>
          <a:noFill/>
          <a:ln w="9525">
            <a:noFill/>
            <a:miter lim="800000"/>
            <a:headEnd/>
            <a:tailEnd/>
          </a:ln>
        </p:spPr>
      </p:pic>
      <p:sp>
        <p:nvSpPr>
          <p:cNvPr id="18" name="Content Placeholder 2"/>
          <p:cNvSpPr>
            <a:spLocks noGrp="1"/>
          </p:cNvSpPr>
          <p:nvPr>
            <p:ph idx="1"/>
          </p:nvPr>
        </p:nvSpPr>
        <p:spPr>
          <a:xfrm>
            <a:off x="457200" y="990600"/>
            <a:ext cx="5486400" cy="5486400"/>
          </a:xfrm>
        </p:spPr>
        <p:txBody>
          <a:bodyPr>
            <a:normAutofit fontScale="92500"/>
          </a:bodyPr>
          <a:lstStyle/>
          <a:p>
            <a:pPr>
              <a:defRPr/>
            </a:pPr>
            <a:r>
              <a:rPr lang="en-US" sz="2400" dirty="0"/>
              <a:t>1966: </a:t>
            </a:r>
            <a:r>
              <a:rPr lang="en-US" sz="2400" dirty="0" err="1"/>
              <a:t>Minsky</a:t>
            </a:r>
            <a:r>
              <a:rPr lang="en-US" sz="2400" dirty="0"/>
              <a:t> assigns computer vision as an undergrad summer project</a:t>
            </a:r>
          </a:p>
          <a:p>
            <a:pPr>
              <a:defRPr/>
            </a:pPr>
            <a:r>
              <a:rPr lang="en-US" sz="2400" dirty="0"/>
              <a:t>1960’s: interpretation of synthetic worlds</a:t>
            </a:r>
          </a:p>
          <a:p>
            <a:pPr>
              <a:defRPr/>
            </a:pPr>
            <a:r>
              <a:rPr lang="en-US" sz="2400" dirty="0"/>
              <a:t>1970’s: some progress on interpreting selected images</a:t>
            </a:r>
          </a:p>
          <a:p>
            <a:pPr>
              <a:defRPr/>
            </a:pPr>
            <a:r>
              <a:rPr lang="en-US" sz="2400" dirty="0"/>
              <a:t>1980’s: ANNs come and go; shift toward geometry and increased mathematical rigor</a:t>
            </a:r>
            <a:endParaRPr lang="en-US" sz="2400" dirty="0">
              <a:sym typeface="Wingdings" pitchFamily="2" charset="2"/>
            </a:endParaRPr>
          </a:p>
          <a:p>
            <a:pPr>
              <a:defRPr/>
            </a:pPr>
            <a:r>
              <a:rPr lang="en-US" sz="2400" dirty="0">
                <a:sym typeface="Wingdings" pitchFamily="2" charset="2"/>
              </a:rPr>
              <a:t>1990’s: face recognition; statistical analysis in vogue</a:t>
            </a:r>
          </a:p>
          <a:p>
            <a:pPr>
              <a:defRPr/>
            </a:pPr>
            <a:r>
              <a:rPr lang="en-US" sz="2400" dirty="0">
                <a:sym typeface="Wingdings" pitchFamily="2" charset="2"/>
              </a:rPr>
              <a:t>2000’s: broader recognition; large annotated datasets available; video processing starts</a:t>
            </a:r>
          </a:p>
          <a:p>
            <a:pPr>
              <a:defRPr/>
            </a:pPr>
            <a:r>
              <a:rPr lang="en-US" sz="2400" dirty="0">
                <a:solidFill>
                  <a:srgbClr val="FF0000"/>
                </a:solidFill>
                <a:sym typeface="Wingdings" pitchFamily="2" charset="2"/>
              </a:rPr>
              <a:t>2010’s: Deep learning with </a:t>
            </a:r>
            <a:r>
              <a:rPr lang="en-US" sz="2400" dirty="0" err="1">
                <a:solidFill>
                  <a:srgbClr val="FF0000"/>
                </a:solidFill>
                <a:sym typeface="Wingdings" pitchFamily="2" charset="2"/>
              </a:rPr>
              <a:t>ConvNets</a:t>
            </a:r>
            <a:endParaRPr lang="en-US" sz="2400" dirty="0">
              <a:solidFill>
                <a:srgbClr val="FF0000"/>
              </a:solidFill>
              <a:sym typeface="Wingdings" pitchFamily="2" charset="2"/>
            </a:endParaRPr>
          </a:p>
          <a:p>
            <a:pPr>
              <a:defRPr/>
            </a:pPr>
            <a:r>
              <a:rPr lang="en-US" sz="2400" dirty="0">
                <a:sym typeface="Wingdings" pitchFamily="2" charset="2"/>
              </a:rPr>
              <a:t>2030’s: robot uprising?</a:t>
            </a:r>
          </a:p>
          <a:p>
            <a:pPr>
              <a:defRPr/>
            </a:pPr>
            <a:endParaRPr lang="en-US" sz="2400" dirty="0"/>
          </a:p>
        </p:txBody>
      </p:sp>
      <p:pic>
        <p:nvPicPr>
          <p:cNvPr id="19" name="Picture 3"/>
          <p:cNvPicPr>
            <a:picLocks noChangeAspect="1" noChangeArrowheads="1"/>
          </p:cNvPicPr>
          <p:nvPr/>
        </p:nvPicPr>
        <p:blipFill>
          <a:blip r:embed="rId4" cstate="print"/>
          <a:srcRect l="64282" t="2711" r="4964" b="19205"/>
          <a:stretch>
            <a:fillRect/>
          </a:stretch>
        </p:blipFill>
        <p:spPr bwMode="auto">
          <a:xfrm>
            <a:off x="6477000" y="2590800"/>
            <a:ext cx="1863725" cy="1831975"/>
          </a:xfrm>
          <a:prstGeom prst="rect">
            <a:avLst/>
          </a:prstGeom>
          <a:noFill/>
          <a:ln w="9525">
            <a:noFill/>
            <a:miter lim="800000"/>
            <a:headEnd/>
            <a:tailEnd/>
          </a:ln>
        </p:spPr>
      </p:pic>
      <p:pic>
        <p:nvPicPr>
          <p:cNvPr id="20" name="Picture 2"/>
          <p:cNvPicPr>
            <a:picLocks noChangeAspect="1" noChangeArrowheads="1"/>
          </p:cNvPicPr>
          <p:nvPr/>
        </p:nvPicPr>
        <p:blipFill>
          <a:blip r:embed="rId5" cstate="print"/>
          <a:srcRect/>
          <a:stretch>
            <a:fillRect/>
          </a:stretch>
        </p:blipFill>
        <p:spPr bwMode="auto">
          <a:xfrm>
            <a:off x="6705600" y="4800600"/>
            <a:ext cx="1466850" cy="1752600"/>
          </a:xfrm>
          <a:prstGeom prst="rect">
            <a:avLst/>
          </a:prstGeom>
          <a:noFill/>
          <a:ln w="9525">
            <a:noFill/>
            <a:miter lim="800000"/>
            <a:headEnd/>
            <a:tailEnd/>
          </a:ln>
        </p:spPr>
      </p:pic>
      <p:sp>
        <p:nvSpPr>
          <p:cNvPr id="21" name="TextBox 20"/>
          <p:cNvSpPr txBox="1">
            <a:spLocks noChangeArrowheads="1"/>
          </p:cNvSpPr>
          <p:nvPr/>
        </p:nvSpPr>
        <p:spPr bwMode="auto">
          <a:xfrm>
            <a:off x="6781800" y="2286000"/>
            <a:ext cx="1149350"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prstClr val="black"/>
                </a:solidFill>
                <a:latin typeface="Arial" charset="0"/>
              </a:rPr>
              <a:t>Guzman ‘68</a:t>
            </a:r>
          </a:p>
        </p:txBody>
      </p:sp>
      <p:sp>
        <p:nvSpPr>
          <p:cNvPr id="22" name="TextBox 21"/>
          <p:cNvSpPr txBox="1">
            <a:spLocks noChangeArrowheads="1"/>
          </p:cNvSpPr>
          <p:nvPr/>
        </p:nvSpPr>
        <p:spPr bwMode="auto">
          <a:xfrm>
            <a:off x="6781800" y="4343400"/>
            <a:ext cx="1528763"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err="1">
                <a:solidFill>
                  <a:prstClr val="black"/>
                </a:solidFill>
                <a:latin typeface="Arial" charset="0"/>
              </a:rPr>
              <a:t>Ohta</a:t>
            </a:r>
            <a:r>
              <a:rPr lang="en-US" sz="1400" dirty="0">
                <a:solidFill>
                  <a:prstClr val="black"/>
                </a:solidFill>
                <a:latin typeface="Arial" charset="0"/>
              </a:rPr>
              <a:t> </a:t>
            </a:r>
            <a:r>
              <a:rPr lang="en-US" sz="1400" dirty="0" err="1">
                <a:solidFill>
                  <a:prstClr val="black"/>
                </a:solidFill>
                <a:latin typeface="Arial" charset="0"/>
              </a:rPr>
              <a:t>Kanade</a:t>
            </a:r>
            <a:r>
              <a:rPr lang="en-US" sz="1400" dirty="0">
                <a:solidFill>
                  <a:prstClr val="black"/>
                </a:solidFill>
                <a:latin typeface="Arial" charset="0"/>
              </a:rPr>
              <a:t> ‘78</a:t>
            </a:r>
          </a:p>
        </p:txBody>
      </p:sp>
      <p:sp>
        <p:nvSpPr>
          <p:cNvPr id="23" name="TextBox 22"/>
          <p:cNvSpPr txBox="1">
            <a:spLocks noChangeArrowheads="1"/>
          </p:cNvSpPr>
          <p:nvPr/>
        </p:nvSpPr>
        <p:spPr bwMode="auto">
          <a:xfrm>
            <a:off x="6477000" y="6477000"/>
            <a:ext cx="1928813"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prstClr val="black"/>
                </a:solidFill>
                <a:latin typeface="Arial" charset="0"/>
              </a:rPr>
              <a:t>Turk and </a:t>
            </a:r>
            <a:r>
              <a:rPr lang="en-US" sz="1400" dirty="0" err="1">
                <a:solidFill>
                  <a:prstClr val="black"/>
                </a:solidFill>
                <a:latin typeface="Arial" charset="0"/>
              </a:rPr>
              <a:t>Pentland</a:t>
            </a:r>
            <a:r>
              <a:rPr lang="en-US" sz="1400" dirty="0">
                <a:solidFill>
                  <a:prstClr val="black"/>
                </a:solidFill>
                <a:latin typeface="Arial" charset="0"/>
              </a:rPr>
              <a:t> ‘91</a:t>
            </a:r>
          </a:p>
        </p:txBody>
      </p:sp>
      <p:sp>
        <p:nvSpPr>
          <p:cNvPr id="24" name="TextBox 23"/>
          <p:cNvSpPr txBox="1"/>
          <p:nvPr/>
        </p:nvSpPr>
        <p:spPr>
          <a:xfrm>
            <a:off x="9368734" y="367849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8216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457200" y="0"/>
            <a:ext cx="8229600" cy="914400"/>
          </a:xfrm>
        </p:spPr>
        <p:txBody>
          <a:bodyPr/>
          <a:lstStyle/>
          <a:p>
            <a:pPr algn="ctr" eaLnBrk="1" hangingPunct="1"/>
            <a:r>
              <a:rPr lang="en-US" dirty="0"/>
              <a:t>Self driving Cars</a:t>
            </a:r>
          </a:p>
        </p:txBody>
      </p:sp>
      <p:sp>
        <p:nvSpPr>
          <p:cNvPr id="6" name="TextBox 4"/>
          <p:cNvSpPr txBox="1">
            <a:spLocks noChangeArrowheads="1"/>
          </p:cNvSpPr>
          <p:nvPr/>
        </p:nvSpPr>
        <p:spPr bwMode="auto">
          <a:xfrm>
            <a:off x="304800" y="4653926"/>
            <a:ext cx="8686800" cy="1754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t>Oct 9, 2010. </a:t>
            </a:r>
            <a:r>
              <a:rPr lang="en-US" dirty="0">
                <a:hlinkClick r:id="rId4"/>
              </a:rPr>
              <a:t>"Google Cars Drive Themselves, in Traffic"</a:t>
            </a:r>
            <a:r>
              <a:rPr lang="en-US" dirty="0"/>
              <a:t>. </a:t>
            </a:r>
            <a:r>
              <a:rPr lang="en-US" i="1" dirty="0">
                <a:hlinkClick r:id="rId5" tooltip="The New York Times"/>
              </a:rPr>
              <a:t>The New York Times</a:t>
            </a:r>
            <a:r>
              <a:rPr lang="en-US" dirty="0"/>
              <a:t>. John </a:t>
            </a:r>
            <a:r>
              <a:rPr lang="en-US" dirty="0" err="1"/>
              <a:t>Markoff</a:t>
            </a:r>
            <a:endParaRPr lang="en-US" dirty="0"/>
          </a:p>
          <a:p>
            <a:pPr eaLnBrk="1" hangingPunct="1"/>
            <a:r>
              <a:rPr lang="en-US" dirty="0"/>
              <a:t>June 24, 2011. </a:t>
            </a:r>
            <a:r>
              <a:rPr lang="en-US" dirty="0">
                <a:hlinkClick r:id="rId6"/>
              </a:rPr>
              <a:t>"Nevada state law paves the way for driverless cars"</a:t>
            </a:r>
            <a:r>
              <a:rPr lang="en-US" dirty="0"/>
              <a:t>. </a:t>
            </a:r>
            <a:r>
              <a:rPr lang="en-US" i="1" dirty="0">
                <a:hlinkClick r:id="rId7" tooltip="Financial Post"/>
              </a:rPr>
              <a:t>Financial Post</a:t>
            </a:r>
            <a:r>
              <a:rPr lang="en-US" dirty="0"/>
              <a:t>. Christine Dobby</a:t>
            </a:r>
          </a:p>
          <a:p>
            <a:pPr eaLnBrk="1" hangingPunct="1"/>
            <a:r>
              <a:rPr lang="en-US" dirty="0"/>
              <a:t>Aug 9, 2011, </a:t>
            </a:r>
            <a:r>
              <a:rPr lang="en-US" u="sng" dirty="0">
                <a:hlinkClick r:id="rId8"/>
              </a:rPr>
              <a:t>"Human error blamed after Google's driverless car sparks five-vehicle crash"</a:t>
            </a:r>
            <a:r>
              <a:rPr lang="en-US" dirty="0"/>
              <a:t>. </a:t>
            </a:r>
            <a:r>
              <a:rPr lang="en-US" i="1" dirty="0"/>
              <a:t>The Star</a:t>
            </a:r>
            <a:r>
              <a:rPr lang="en-US" dirty="0"/>
              <a:t> (Toronto)</a:t>
            </a:r>
          </a:p>
        </p:txBody>
      </p:sp>
      <p:pic>
        <p:nvPicPr>
          <p:cNvPr id="8" name="Picture 7" descr="Self-Driving-Car-867x450.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8930" y="1241331"/>
            <a:ext cx="6528570" cy="3388530"/>
          </a:xfrm>
          <a:prstGeom prst="rect">
            <a:avLst/>
          </a:prstGeom>
        </p:spPr>
      </p:pic>
    </p:spTree>
    <p:extLst>
      <p:ext uri="{BB962C8B-B14F-4D97-AF65-F5344CB8AC3E}">
        <p14:creationId xmlns:p14="http://schemas.microsoft.com/office/powerpoint/2010/main" val="2557449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457200" y="0"/>
            <a:ext cx="8229600" cy="914400"/>
          </a:xfrm>
        </p:spPr>
        <p:txBody>
          <a:bodyPr/>
          <a:lstStyle/>
          <a:p>
            <a:pPr algn="ctr" eaLnBrk="1" hangingPunct="1"/>
            <a:r>
              <a:rPr lang="en-US" dirty="0"/>
              <a:t>How a car drives itself?</a:t>
            </a:r>
          </a:p>
        </p:txBody>
      </p:sp>
      <p:pic>
        <p:nvPicPr>
          <p:cNvPr id="7" name="Picture 6" descr="Screen Shot 2017-09-05 at 11.21.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575" y="1362670"/>
            <a:ext cx="6438652" cy="4175125"/>
          </a:xfrm>
          <a:prstGeom prst="rect">
            <a:avLst/>
          </a:prstGeom>
        </p:spPr>
      </p:pic>
      <p:cxnSp>
        <p:nvCxnSpPr>
          <p:cNvPr id="10" name="Straight Arrow Connector 9"/>
          <p:cNvCxnSpPr/>
          <p:nvPr/>
        </p:nvCxnSpPr>
        <p:spPr>
          <a:xfrm flipV="1">
            <a:off x="5921375" y="1778001"/>
            <a:ext cx="1698625" cy="56403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620000" y="1141709"/>
            <a:ext cx="1524000" cy="1200329"/>
          </a:xfrm>
          <a:prstGeom prst="rect">
            <a:avLst/>
          </a:prstGeom>
          <a:noFill/>
        </p:spPr>
        <p:txBody>
          <a:bodyPr wrap="square" rtlCol="0">
            <a:spAutoFit/>
          </a:bodyPr>
          <a:lstStyle/>
          <a:p>
            <a:r>
              <a:rPr lang="en-US" dirty="0"/>
              <a:t>Detect</a:t>
            </a:r>
          </a:p>
          <a:p>
            <a:r>
              <a:rPr lang="en-US" dirty="0"/>
              <a:t>Moving</a:t>
            </a:r>
          </a:p>
          <a:p>
            <a:r>
              <a:rPr lang="en-US" dirty="0"/>
              <a:t>Targets</a:t>
            </a:r>
          </a:p>
          <a:p>
            <a:r>
              <a:rPr lang="en-US" dirty="0"/>
              <a:t>Traffic Lights</a:t>
            </a:r>
          </a:p>
        </p:txBody>
      </p:sp>
    </p:spTree>
    <p:extLst>
      <p:ext uri="{BB962C8B-B14F-4D97-AF65-F5344CB8AC3E}">
        <p14:creationId xmlns:p14="http://schemas.microsoft.com/office/powerpoint/2010/main" val="353740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457200" y="0"/>
            <a:ext cx="8229600" cy="914400"/>
          </a:xfrm>
        </p:spPr>
        <p:txBody>
          <a:bodyPr/>
          <a:lstStyle/>
          <a:p>
            <a:pPr algn="ctr" eaLnBrk="1" hangingPunct="1"/>
            <a:r>
              <a:rPr lang="en-US" dirty="0"/>
              <a:t>How a car drives itself?</a:t>
            </a:r>
          </a:p>
        </p:txBody>
      </p:sp>
      <p:sp>
        <p:nvSpPr>
          <p:cNvPr id="3" name="Rectangle 2"/>
          <p:cNvSpPr/>
          <p:nvPr/>
        </p:nvSpPr>
        <p:spPr>
          <a:xfrm>
            <a:off x="1802504" y="5425182"/>
            <a:ext cx="7071621" cy="1754327"/>
          </a:xfrm>
          <a:prstGeom prst="rect">
            <a:avLst/>
          </a:prstGeom>
        </p:spPr>
        <p:txBody>
          <a:bodyPr wrap="square">
            <a:spAutoFit/>
          </a:bodyPr>
          <a:lstStyle/>
          <a:p>
            <a:r>
              <a:rPr lang="en-US" dirty="0"/>
              <a:t>For an excellent </a:t>
            </a:r>
            <a:r>
              <a:rPr lang="en-US" dirty="0" err="1"/>
              <a:t>coverages</a:t>
            </a:r>
            <a:r>
              <a:rPr lang="en-US" dirty="0"/>
              <a:t>:</a:t>
            </a:r>
          </a:p>
          <a:p>
            <a:r>
              <a:rPr lang="en-US" dirty="0">
                <a:hlinkClick r:id="rId4"/>
              </a:rPr>
              <a:t>https://www.nytimes.com/interactive/2016/12/14/technology/how-self-driving-cars-work.html</a:t>
            </a:r>
            <a:endParaRPr lang="en-US" dirty="0"/>
          </a:p>
          <a:p>
            <a:r>
              <a:rPr lang="en-US" dirty="0">
                <a:hlinkClick r:id="rId5"/>
              </a:rPr>
              <a:t>https://www.nytimes.com/2017/05/25/automobiles/wheels/lidar-self-driving-cars.html</a:t>
            </a:r>
            <a:endParaRPr lang="en-US" dirty="0"/>
          </a:p>
          <a:p>
            <a:endParaRPr lang="en-US" dirty="0"/>
          </a:p>
        </p:txBody>
      </p:sp>
      <p:pic>
        <p:nvPicPr>
          <p:cNvPr id="7" name="Picture 6" descr="Screen Shot 2017-09-05 at 11.21.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575" y="1362670"/>
            <a:ext cx="6438652" cy="4175125"/>
          </a:xfrm>
          <a:prstGeom prst="rect">
            <a:avLst/>
          </a:prstGeom>
        </p:spPr>
      </p:pic>
      <p:pic>
        <p:nvPicPr>
          <p:cNvPr id="5" name="Picture 4" descr="Screen Shot 2017-09-05 at 11.18.40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914400"/>
            <a:ext cx="3665149" cy="2003458"/>
          </a:xfrm>
          <a:prstGeom prst="rect">
            <a:avLst/>
          </a:prstGeom>
        </p:spPr>
      </p:pic>
    </p:spTree>
    <p:extLst>
      <p:ext uri="{BB962C8B-B14F-4D97-AF65-F5344CB8AC3E}">
        <p14:creationId xmlns:p14="http://schemas.microsoft.com/office/powerpoint/2010/main" val="1720516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457200" y="0"/>
            <a:ext cx="8229600" cy="914400"/>
          </a:xfrm>
        </p:spPr>
        <p:txBody>
          <a:bodyPr/>
          <a:lstStyle/>
          <a:p>
            <a:pPr algn="ctr" eaLnBrk="1" hangingPunct="1"/>
            <a:r>
              <a:rPr lang="en-US" dirty="0"/>
              <a:t>What self-driving cars can see?</a:t>
            </a:r>
          </a:p>
        </p:txBody>
      </p:sp>
      <p:sp>
        <p:nvSpPr>
          <p:cNvPr id="3" name="Rectangle 2"/>
          <p:cNvSpPr/>
          <p:nvPr/>
        </p:nvSpPr>
        <p:spPr>
          <a:xfrm>
            <a:off x="3176688" y="5934670"/>
            <a:ext cx="5680723" cy="647031"/>
          </a:xfrm>
          <a:prstGeom prst="rect">
            <a:avLst/>
          </a:prstGeom>
        </p:spPr>
        <p:txBody>
          <a:bodyPr wrap="square">
            <a:spAutoFit/>
          </a:bodyPr>
          <a:lstStyle/>
          <a:p>
            <a:r>
              <a:rPr lang="en-US" dirty="0">
                <a:solidFill>
                  <a:srgbClr val="FF0000"/>
                </a:solidFill>
              </a:rPr>
              <a:t>https://</a:t>
            </a:r>
            <a:r>
              <a:rPr lang="en-US" dirty="0" err="1">
                <a:solidFill>
                  <a:srgbClr val="FF0000"/>
                </a:solidFill>
              </a:rPr>
              <a:t>www.nytimes.com</a:t>
            </a:r>
            <a:r>
              <a:rPr lang="en-US" dirty="0">
                <a:solidFill>
                  <a:srgbClr val="FF0000"/>
                </a:solidFill>
              </a:rPr>
              <a:t>/2017/05/25/automobiles/wheels/</a:t>
            </a:r>
            <a:r>
              <a:rPr lang="en-US" dirty="0" err="1">
                <a:solidFill>
                  <a:srgbClr val="FF0000"/>
                </a:solidFill>
              </a:rPr>
              <a:t>lidar-self-driving-cars.html?_r</a:t>
            </a:r>
            <a:r>
              <a:rPr lang="en-US" dirty="0">
                <a:solidFill>
                  <a:srgbClr val="FF0000"/>
                </a:solidFill>
              </a:rPr>
              <a:t>=0</a:t>
            </a:r>
          </a:p>
        </p:txBody>
      </p:sp>
      <p:pic>
        <p:nvPicPr>
          <p:cNvPr id="4" name="Picture 3" descr="Screen Shot 2017-09-05 at 11.24.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44000" cy="4874281"/>
          </a:xfrm>
          <a:prstGeom prst="rect">
            <a:avLst/>
          </a:prstGeom>
        </p:spPr>
      </p:pic>
    </p:spTree>
    <p:extLst>
      <p:ext uri="{BB962C8B-B14F-4D97-AF65-F5344CB8AC3E}">
        <p14:creationId xmlns:p14="http://schemas.microsoft.com/office/powerpoint/2010/main" val="78628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Image-based search</a:t>
            </a:r>
          </a:p>
        </p:txBody>
      </p:sp>
      <p:pic>
        <p:nvPicPr>
          <p:cNvPr id="4" name="Content Placeholder 3" descr="Salzburgtownhall.jpg"/>
          <p:cNvPicPr>
            <a:picLocks noGrp="1" noChangeAspect="1"/>
          </p:cNvPicPr>
          <p:nvPr>
            <p:ph idx="1"/>
          </p:nvPr>
        </p:nvPicPr>
        <p:blipFill>
          <a:blip r:embed="rId3">
            <a:extLst>
              <a:ext uri="{28A0092B-C50C-407E-A947-70E740481C1C}">
                <a14:useLocalDpi xmlns:a14="http://schemas.microsoft.com/office/drawing/2010/main" val="0"/>
              </a:ext>
            </a:extLst>
          </a:blip>
          <a:srcRect t="13336" b="13336"/>
          <a:stretch>
            <a:fillRect/>
          </a:stretch>
        </p:blipFill>
        <p:spPr>
          <a:xfrm>
            <a:off x="512451" y="2696611"/>
            <a:ext cx="2752962" cy="1514023"/>
          </a:xfrm>
        </p:spPr>
      </p:pic>
      <p:sp>
        <p:nvSpPr>
          <p:cNvPr id="5" name="TextBox 4"/>
          <p:cNvSpPr txBox="1"/>
          <p:nvPr/>
        </p:nvSpPr>
        <p:spPr>
          <a:xfrm>
            <a:off x="928036" y="1725693"/>
            <a:ext cx="1497882" cy="369332"/>
          </a:xfrm>
          <a:prstGeom prst="rect">
            <a:avLst/>
          </a:prstGeom>
          <a:noFill/>
        </p:spPr>
        <p:txBody>
          <a:bodyPr wrap="square" rtlCol="0">
            <a:spAutoFit/>
          </a:bodyPr>
          <a:lstStyle/>
          <a:p>
            <a:r>
              <a:rPr lang="en-US" dirty="0"/>
              <a:t>Query image</a:t>
            </a:r>
          </a:p>
        </p:txBody>
      </p:sp>
      <p:pic>
        <p:nvPicPr>
          <p:cNvPr id="6" name="Picture 5" descr="Screen Shot 2015-01-11 at 10.06.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413" y="1725693"/>
            <a:ext cx="5421387" cy="3569585"/>
          </a:xfrm>
          <a:prstGeom prst="rect">
            <a:avLst/>
          </a:prstGeom>
        </p:spPr>
      </p:pic>
      <p:sp>
        <p:nvSpPr>
          <p:cNvPr id="7" name="TextBox 6"/>
          <p:cNvSpPr txBox="1"/>
          <p:nvPr/>
        </p:nvSpPr>
        <p:spPr>
          <a:xfrm>
            <a:off x="3742267" y="4830457"/>
            <a:ext cx="3877733" cy="369332"/>
          </a:xfrm>
          <a:prstGeom prst="rect">
            <a:avLst/>
          </a:prstGeom>
          <a:noFill/>
        </p:spPr>
        <p:txBody>
          <a:bodyPr wrap="square" rtlCol="0">
            <a:spAutoFit/>
          </a:bodyPr>
          <a:lstStyle/>
          <a:p>
            <a:r>
              <a:rPr lang="en-US" dirty="0"/>
              <a:t>Label: </a:t>
            </a:r>
            <a:r>
              <a:rPr lang="en-US" dirty="0" err="1"/>
              <a:t>Residenzplatz</a:t>
            </a:r>
            <a:r>
              <a:rPr lang="en-US" dirty="0"/>
              <a:t>, Salzburg, Austria</a:t>
            </a:r>
          </a:p>
        </p:txBody>
      </p:sp>
      <p:sp>
        <p:nvSpPr>
          <p:cNvPr id="8" name="TextBox 7"/>
          <p:cNvSpPr txBox="1"/>
          <p:nvPr/>
        </p:nvSpPr>
        <p:spPr>
          <a:xfrm>
            <a:off x="4250267" y="6197600"/>
            <a:ext cx="4893733" cy="369332"/>
          </a:xfrm>
          <a:prstGeom prst="rect">
            <a:avLst/>
          </a:prstGeom>
          <a:noFill/>
        </p:spPr>
        <p:txBody>
          <a:bodyPr wrap="square" rtlCol="0">
            <a:spAutoFit/>
          </a:bodyPr>
          <a:lstStyle/>
          <a:p>
            <a:r>
              <a:rPr lang="en-US" dirty="0"/>
              <a:t>Read about </a:t>
            </a:r>
            <a:r>
              <a:rPr lang="en-US" dirty="0">
                <a:hlinkClick r:id="rId5"/>
              </a:rPr>
              <a:t>content-based image retrieval </a:t>
            </a:r>
            <a:endParaRPr lang="en-US" dirty="0"/>
          </a:p>
        </p:txBody>
      </p:sp>
      <p:sp>
        <p:nvSpPr>
          <p:cNvPr id="9" name="TextBox 8"/>
          <p:cNvSpPr txBox="1"/>
          <p:nvPr/>
        </p:nvSpPr>
        <p:spPr>
          <a:xfrm>
            <a:off x="457200" y="5295278"/>
            <a:ext cx="2808213" cy="1200329"/>
          </a:xfrm>
          <a:prstGeom prst="rect">
            <a:avLst/>
          </a:prstGeom>
          <a:noFill/>
        </p:spPr>
        <p:txBody>
          <a:bodyPr wrap="square" rtlCol="0">
            <a:spAutoFit/>
          </a:bodyPr>
          <a:lstStyle/>
          <a:p>
            <a:r>
              <a:rPr lang="en-US" dirty="0"/>
              <a:t>Usually compares image similarity distance such as similarity in color, texture, shape, etc.</a:t>
            </a:r>
          </a:p>
        </p:txBody>
      </p:sp>
    </p:spTree>
    <p:extLst>
      <p:ext uri="{BB962C8B-B14F-4D97-AF65-F5344CB8AC3E}">
        <p14:creationId xmlns:p14="http://schemas.microsoft.com/office/powerpoint/2010/main" val="1499606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1846" y="2245050"/>
            <a:ext cx="7954954" cy="646331"/>
          </a:xfrm>
          <a:prstGeom prst="rect">
            <a:avLst/>
          </a:prstGeom>
        </p:spPr>
        <p:txBody>
          <a:bodyPr wrap="square">
            <a:spAutoFit/>
          </a:bodyPr>
          <a:lstStyle/>
          <a:p>
            <a:endParaRPr lang="en-US" sz="3600" dirty="0"/>
          </a:p>
        </p:txBody>
      </p:sp>
      <p:sp>
        <p:nvSpPr>
          <p:cNvPr id="6" name="Rectangle 2"/>
          <p:cNvSpPr>
            <a:spLocks noGrp="1" noChangeArrowheads="1"/>
          </p:cNvSpPr>
          <p:nvPr>
            <p:ph type="title"/>
            <p:custDataLst>
              <p:tags r:id="rId1"/>
            </p:custDataLst>
          </p:nvPr>
        </p:nvSpPr>
        <p:spPr>
          <a:xfrm>
            <a:off x="457200" y="0"/>
            <a:ext cx="8229600" cy="914400"/>
          </a:xfrm>
        </p:spPr>
        <p:txBody>
          <a:bodyPr/>
          <a:lstStyle/>
          <a:p>
            <a:pPr eaLnBrk="1" hangingPunct="1"/>
            <a:r>
              <a:rPr lang="en-US" dirty="0"/>
              <a:t>Optical character recognition (OCR)</a:t>
            </a:r>
          </a:p>
        </p:txBody>
      </p:sp>
      <p:pic>
        <p:nvPicPr>
          <p:cNvPr id="7" name="Picture 3" descr="asamples"/>
          <p:cNvPicPr>
            <a:picLocks noChangeAspect="1" noChangeArrowheads="1" noCrop="1"/>
          </p:cNvPicPr>
          <p:nvPr>
            <p:custDataLst>
              <p:tags r:id="rId2"/>
            </p:custDataLst>
          </p:nvPr>
        </p:nvPicPr>
        <p:blipFill>
          <a:blip r:embed="rId9" cstate="print"/>
          <a:srcRect/>
          <a:stretch>
            <a:fillRect/>
          </a:stretch>
        </p:blipFill>
        <p:spPr bwMode="auto">
          <a:xfrm>
            <a:off x="609600" y="2690813"/>
            <a:ext cx="3657600" cy="2286000"/>
          </a:xfrm>
          <a:prstGeom prst="rect">
            <a:avLst/>
          </a:prstGeom>
          <a:noFill/>
          <a:ln w="9525">
            <a:noFill/>
            <a:miter lim="800000"/>
            <a:headEnd/>
            <a:tailEnd/>
          </a:ln>
        </p:spPr>
      </p:pic>
      <p:sp>
        <p:nvSpPr>
          <p:cNvPr id="8" name="Text Box 4"/>
          <p:cNvSpPr txBox="1">
            <a:spLocks noChangeArrowheads="1"/>
          </p:cNvSpPr>
          <p:nvPr>
            <p:custDataLst>
              <p:tags r:id="rId3"/>
            </p:custDataLst>
          </p:nvPr>
        </p:nvSpPr>
        <p:spPr bwMode="auto">
          <a:xfrm>
            <a:off x="685800" y="5362575"/>
            <a:ext cx="3379788"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Digit recognition, AT&amp;T labs</a:t>
            </a:r>
          </a:p>
          <a:p>
            <a:pPr algn="ctr" fontAlgn="base">
              <a:spcBef>
                <a:spcPct val="0"/>
              </a:spcBef>
              <a:spcAft>
                <a:spcPct val="0"/>
              </a:spcAft>
            </a:pPr>
            <a:r>
              <a:rPr lang="en-US" sz="1600">
                <a:solidFill>
                  <a:prstClr val="black"/>
                </a:solidFill>
                <a:latin typeface="Arial" charset="0"/>
                <a:hlinkClick r:id="rId10"/>
              </a:rPr>
              <a:t>http://www.research.att.com/~yann</a:t>
            </a:r>
            <a:r>
              <a:rPr lang="en-US" sz="1600">
                <a:solidFill>
                  <a:prstClr val="black"/>
                </a:solidFill>
                <a:latin typeface="Arial" charset="0"/>
              </a:rPr>
              <a:t>/</a:t>
            </a:r>
          </a:p>
        </p:txBody>
      </p:sp>
      <p:sp>
        <p:nvSpPr>
          <p:cNvPr id="9" name="Rectangle 5"/>
          <p:cNvSpPr>
            <a:spLocks noChangeArrowheads="1"/>
          </p:cNvSpPr>
          <p:nvPr>
            <p:custDataLst>
              <p:tags r:id="rId4"/>
            </p:custDataLst>
          </p:nvPr>
        </p:nvSpPr>
        <p:spPr bwMode="auto">
          <a:xfrm>
            <a:off x="685800" y="990600"/>
            <a:ext cx="7772400" cy="5334000"/>
          </a:xfrm>
          <a:prstGeom prst="rect">
            <a:avLst/>
          </a:prstGeom>
          <a:noFill/>
          <a:ln w="9525">
            <a:noFill/>
            <a:miter lim="800000"/>
            <a:headEnd/>
            <a:tailEnd/>
          </a:ln>
        </p:spPr>
        <p:txBody>
          <a:bodyPr/>
          <a:lstStyle/>
          <a:p>
            <a:pPr marL="342900" indent="-342900" fontAlgn="base">
              <a:spcBef>
                <a:spcPct val="20000"/>
              </a:spcBef>
              <a:spcAft>
                <a:spcPct val="0"/>
              </a:spcAft>
            </a:pPr>
            <a:r>
              <a:rPr lang="en-US" sz="2800">
                <a:solidFill>
                  <a:prstClr val="black"/>
                </a:solidFill>
                <a:latin typeface="Arial" charset="0"/>
              </a:rPr>
              <a:t>Technology to convert scanned docs to text</a:t>
            </a:r>
          </a:p>
          <a:p>
            <a:pPr marL="742950" lvl="1" indent="-285750" fontAlgn="base">
              <a:spcBef>
                <a:spcPct val="20000"/>
              </a:spcBef>
              <a:spcAft>
                <a:spcPct val="0"/>
              </a:spcAft>
              <a:buFontTx/>
              <a:buChar char="•"/>
            </a:pPr>
            <a:r>
              <a:rPr lang="en-US" sz="2000">
                <a:solidFill>
                  <a:prstClr val="black"/>
                </a:solidFill>
                <a:latin typeface="Arial" charset="0"/>
              </a:rPr>
              <a:t>If you have a scanner, it probably came with OCR software</a:t>
            </a:r>
          </a:p>
          <a:p>
            <a:pPr marL="342900" indent="-342900" fontAlgn="base">
              <a:spcBef>
                <a:spcPct val="20000"/>
              </a:spcBef>
              <a:spcAft>
                <a:spcPct val="0"/>
              </a:spcAft>
            </a:pPr>
            <a:endParaRPr lang="en-US" sz="2800">
              <a:solidFill>
                <a:prstClr val="black"/>
              </a:solidFill>
              <a:latin typeface="Arial" charset="0"/>
            </a:endParaRPr>
          </a:p>
        </p:txBody>
      </p:sp>
      <p:pic>
        <p:nvPicPr>
          <p:cNvPr id="10" name="Picture 6" descr="California_license_plate_ANPR"/>
          <p:cNvPicPr>
            <a:picLocks noChangeAspect="1" noChangeArrowheads="1"/>
          </p:cNvPicPr>
          <p:nvPr>
            <p:custDataLst>
              <p:tags r:id="rId5"/>
            </p:custDataLst>
          </p:nvPr>
        </p:nvPicPr>
        <p:blipFill>
          <a:blip r:embed="rId11" cstate="print"/>
          <a:srcRect/>
          <a:stretch>
            <a:fillRect/>
          </a:stretch>
        </p:blipFill>
        <p:spPr bwMode="auto">
          <a:xfrm>
            <a:off x="4876800" y="2419350"/>
            <a:ext cx="3581400" cy="2762250"/>
          </a:xfrm>
          <a:prstGeom prst="rect">
            <a:avLst/>
          </a:prstGeom>
          <a:noFill/>
          <a:ln w="9525">
            <a:noFill/>
            <a:miter lim="800000"/>
            <a:headEnd/>
            <a:tailEnd/>
          </a:ln>
        </p:spPr>
      </p:pic>
      <p:sp>
        <p:nvSpPr>
          <p:cNvPr id="11" name="Text Box 7"/>
          <p:cNvSpPr txBox="1">
            <a:spLocks noChangeArrowheads="1"/>
          </p:cNvSpPr>
          <p:nvPr>
            <p:custDataLst>
              <p:tags r:id="rId6"/>
            </p:custDataLst>
          </p:nvPr>
        </p:nvSpPr>
        <p:spPr bwMode="auto">
          <a:xfrm>
            <a:off x="4511675" y="5362575"/>
            <a:ext cx="4513263" cy="7016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License plate readers</a:t>
            </a:r>
          </a:p>
          <a:p>
            <a:pPr algn="ctr" fontAlgn="base">
              <a:spcBef>
                <a:spcPct val="0"/>
              </a:spcBef>
              <a:spcAft>
                <a:spcPct val="0"/>
              </a:spcAft>
            </a:pPr>
            <a:r>
              <a:rPr lang="en-US" sz="1200">
                <a:solidFill>
                  <a:prstClr val="black"/>
                </a:solidFill>
                <a:latin typeface="Arial" charset="0"/>
                <a:hlinkClick r:id="rId12"/>
              </a:rPr>
              <a:t>http://en.wikipedia.org/wiki/Automatic_number_plate_recognition</a:t>
            </a:r>
            <a:endParaRPr lang="en-US" sz="1200">
              <a:solidFill>
                <a:prstClr val="black"/>
              </a:solidFill>
              <a:latin typeface="Arial" charset="0"/>
            </a:endParaRPr>
          </a:p>
          <a:p>
            <a:pPr algn="ctr" fontAlgn="base">
              <a:spcBef>
                <a:spcPct val="0"/>
              </a:spcBef>
              <a:spcAft>
                <a:spcPct val="0"/>
              </a:spcAft>
            </a:pPr>
            <a:endParaRPr lang="en-US" sz="1200">
              <a:solidFill>
                <a:prstClr val="black"/>
              </a:solidFill>
              <a:latin typeface="Arial" charset="0"/>
            </a:endParaRPr>
          </a:p>
        </p:txBody>
      </p:sp>
      <p:sp>
        <p:nvSpPr>
          <p:cNvPr id="12" name="TextBox 11"/>
          <p:cNvSpPr txBox="1"/>
          <p:nvPr/>
        </p:nvSpPr>
        <p:spPr>
          <a:xfrm>
            <a:off x="5275150" y="6423835"/>
            <a:ext cx="2978263" cy="369332"/>
          </a:xfrm>
          <a:prstGeom prst="rect">
            <a:avLst/>
          </a:prstGeom>
          <a:noFill/>
        </p:spPr>
        <p:txBody>
          <a:bodyPr wrap="square" rtlCol="0">
            <a:spAutoFit/>
          </a:bodyPr>
          <a:lstStyle/>
          <a:p>
            <a:r>
              <a:rPr lang="en-US" dirty="0"/>
              <a:t>Slide from James Hayes</a:t>
            </a:r>
          </a:p>
        </p:txBody>
      </p:sp>
    </p:spTree>
    <p:extLst>
      <p:ext uri="{BB962C8B-B14F-4D97-AF65-F5344CB8AC3E}">
        <p14:creationId xmlns:p14="http://schemas.microsoft.com/office/powerpoint/2010/main" val="156309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1846" y="2245050"/>
            <a:ext cx="7954954" cy="646331"/>
          </a:xfrm>
          <a:prstGeom prst="rect">
            <a:avLst/>
          </a:prstGeom>
        </p:spPr>
        <p:txBody>
          <a:bodyPr wrap="square">
            <a:spAutoFit/>
          </a:bodyPr>
          <a:lstStyle/>
          <a:p>
            <a:endParaRPr lang="en-US" sz="3600" dirty="0"/>
          </a:p>
        </p:txBody>
      </p:sp>
      <p:sp>
        <p:nvSpPr>
          <p:cNvPr id="6" name="Rectangle 2"/>
          <p:cNvSpPr>
            <a:spLocks noGrp="1" noChangeArrowheads="1"/>
          </p:cNvSpPr>
          <p:nvPr>
            <p:ph type="title"/>
            <p:custDataLst>
              <p:tags r:id="rId1"/>
            </p:custDataLst>
          </p:nvPr>
        </p:nvSpPr>
        <p:spPr>
          <a:xfrm>
            <a:off x="457200" y="0"/>
            <a:ext cx="8229600" cy="914400"/>
          </a:xfrm>
        </p:spPr>
        <p:txBody>
          <a:bodyPr/>
          <a:lstStyle/>
          <a:p>
            <a:pPr eaLnBrk="1" hangingPunct="1"/>
            <a:r>
              <a:rPr lang="en-US" dirty="0"/>
              <a:t>Face Detection</a:t>
            </a:r>
          </a:p>
        </p:txBody>
      </p:sp>
      <p:pic>
        <p:nvPicPr>
          <p:cNvPr id="2" name="Picture 1" descr="Face_detect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811" y="1681600"/>
            <a:ext cx="6972988" cy="4016441"/>
          </a:xfrm>
          <a:prstGeom prst="rect">
            <a:avLst/>
          </a:prstGeom>
        </p:spPr>
      </p:pic>
    </p:spTree>
    <p:extLst>
      <p:ext uri="{BB962C8B-B14F-4D97-AF65-F5344CB8AC3E}">
        <p14:creationId xmlns:p14="http://schemas.microsoft.com/office/powerpoint/2010/main" val="3881446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1846" y="2245050"/>
            <a:ext cx="7954954" cy="646331"/>
          </a:xfrm>
          <a:prstGeom prst="rect">
            <a:avLst/>
          </a:prstGeom>
        </p:spPr>
        <p:txBody>
          <a:bodyPr wrap="square">
            <a:spAutoFit/>
          </a:bodyPr>
          <a:lstStyle/>
          <a:p>
            <a:endParaRPr lang="en-US" sz="3600" dirty="0"/>
          </a:p>
        </p:txBody>
      </p:sp>
      <p:pic>
        <p:nvPicPr>
          <p:cNvPr id="7" name="Picture 5" descr="Detection of Bottom of the Cart Loss in Retail Checkout"/>
          <p:cNvPicPr>
            <a:picLocks noChangeAspect="1" noChangeArrowheads="1"/>
          </p:cNvPicPr>
          <p:nvPr>
            <p:custDataLst>
              <p:tags r:id="rId1"/>
            </p:custDataLst>
          </p:nvPr>
        </p:nvPicPr>
        <p:blipFill>
          <a:blip r:embed="rId6" cstate="print"/>
          <a:srcRect/>
          <a:stretch>
            <a:fillRect/>
          </a:stretch>
        </p:blipFill>
        <p:spPr bwMode="auto">
          <a:xfrm>
            <a:off x="2711450" y="1219200"/>
            <a:ext cx="2774950" cy="3295650"/>
          </a:xfrm>
          <a:prstGeom prst="rect">
            <a:avLst/>
          </a:prstGeom>
          <a:noFill/>
          <a:ln w="9525">
            <a:noFill/>
            <a:miter lim="800000"/>
            <a:headEnd/>
            <a:tailEnd/>
          </a:ln>
        </p:spPr>
      </p:pic>
      <p:sp>
        <p:nvSpPr>
          <p:cNvPr id="8" name="Rectangle 6"/>
          <p:cNvSpPr>
            <a:spLocks noChangeArrowheads="1"/>
          </p:cNvSpPr>
          <p:nvPr>
            <p:custDataLst>
              <p:tags r:id="rId2"/>
            </p:custDataLst>
          </p:nvPr>
        </p:nvSpPr>
        <p:spPr bwMode="auto">
          <a:xfrm>
            <a:off x="1492250" y="4872038"/>
            <a:ext cx="6737350" cy="1558925"/>
          </a:xfrm>
          <a:prstGeom prst="rect">
            <a:avLst/>
          </a:prstGeom>
          <a:noFill/>
          <a:ln w="9525">
            <a:noFill/>
            <a:miter lim="800000"/>
            <a:headEnd/>
            <a:tailEnd/>
          </a:ln>
        </p:spPr>
        <p:txBody>
          <a:bodyPr anchor="ctr">
            <a:spAutoFit/>
          </a:bodyPr>
          <a:lstStyle/>
          <a:p>
            <a:pPr fontAlgn="base">
              <a:spcBef>
                <a:spcPct val="0"/>
              </a:spcBef>
              <a:spcAft>
                <a:spcPct val="0"/>
              </a:spcAft>
            </a:pPr>
            <a:r>
              <a:rPr lang="en-US" sz="1600">
                <a:solidFill>
                  <a:prstClr val="black"/>
                </a:solidFill>
                <a:latin typeface="Arial" charset="0"/>
                <a:hlinkClick r:id="rId7"/>
              </a:rPr>
              <a:t>LaneHawk by EvolutionRobotics</a:t>
            </a:r>
            <a:endParaRPr lang="en-US" sz="1600">
              <a:solidFill>
                <a:prstClr val="black"/>
              </a:solidFill>
              <a:latin typeface="Arial" charset="0"/>
            </a:endParaRPr>
          </a:p>
          <a:p>
            <a:pPr fontAlgn="base">
              <a:spcBef>
                <a:spcPct val="0"/>
              </a:spcBef>
              <a:spcAft>
                <a:spcPct val="0"/>
              </a:spcAft>
            </a:pPr>
            <a:r>
              <a:rPr lang="en-US" sz="1600">
                <a:solidFill>
                  <a:prstClr val="black"/>
                </a:solidFill>
                <a:latin typeface="Arial"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
        <p:nvSpPr>
          <p:cNvPr id="9" name="Rectangle 2"/>
          <p:cNvSpPr>
            <a:spLocks noGrp="1" noChangeArrowheads="1"/>
          </p:cNvSpPr>
          <p:nvPr>
            <p:ph type="title"/>
            <p:custDataLst>
              <p:tags r:id="rId3"/>
            </p:custDataLst>
          </p:nvPr>
        </p:nvSpPr>
        <p:spPr>
          <a:xfrm>
            <a:off x="457200" y="0"/>
            <a:ext cx="8229600" cy="914400"/>
          </a:xfrm>
        </p:spPr>
        <p:txBody>
          <a:bodyPr>
            <a:normAutofit fontScale="90000"/>
          </a:bodyPr>
          <a:lstStyle/>
          <a:p>
            <a:pPr eaLnBrk="1" hangingPunct="1"/>
            <a:r>
              <a:rPr lang="en-US" dirty="0"/>
              <a:t>Object recognition (in supermarkets)</a:t>
            </a:r>
          </a:p>
        </p:txBody>
      </p:sp>
      <p:sp>
        <p:nvSpPr>
          <p:cNvPr id="6" name="TextBox 5"/>
          <p:cNvSpPr txBox="1"/>
          <p:nvPr/>
        </p:nvSpPr>
        <p:spPr>
          <a:xfrm>
            <a:off x="5275150" y="6423835"/>
            <a:ext cx="2978263" cy="369332"/>
          </a:xfrm>
          <a:prstGeom prst="rect">
            <a:avLst/>
          </a:prstGeom>
          <a:noFill/>
        </p:spPr>
        <p:txBody>
          <a:bodyPr wrap="square" rtlCol="0">
            <a:spAutoFit/>
          </a:bodyPr>
          <a:lstStyle/>
          <a:p>
            <a:r>
              <a:rPr lang="en-US" dirty="0"/>
              <a:t>Slide from James Hayes</a:t>
            </a:r>
          </a:p>
        </p:txBody>
      </p:sp>
    </p:spTree>
    <p:extLst>
      <p:ext uri="{BB962C8B-B14F-4D97-AF65-F5344CB8AC3E}">
        <p14:creationId xmlns:p14="http://schemas.microsoft.com/office/powerpoint/2010/main" val="3368002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latin typeface="Century Gothic"/>
                <a:cs typeface="Century Gothic"/>
              </a:rPr>
              <a:t>First week’s task</a:t>
            </a:r>
          </a:p>
        </p:txBody>
      </p:sp>
      <p:sp>
        <p:nvSpPr>
          <p:cNvPr id="5" name="Content Placeholder 2"/>
          <p:cNvSpPr>
            <a:spLocks noGrp="1"/>
          </p:cNvSpPr>
          <p:nvPr>
            <p:ph idx="1"/>
          </p:nvPr>
        </p:nvSpPr>
        <p:spPr>
          <a:xfrm>
            <a:off x="457200" y="1600200"/>
            <a:ext cx="8229600" cy="4525963"/>
          </a:xfrm>
        </p:spPr>
        <p:txBody>
          <a:bodyPr>
            <a:normAutofit/>
          </a:bodyPr>
          <a:lstStyle/>
          <a:p>
            <a:r>
              <a:rPr lang="en-US" dirty="0">
                <a:latin typeface="Century Gothic"/>
                <a:cs typeface="Century Gothic"/>
              </a:rPr>
              <a:t> Finish the to-do list on First Steps </a:t>
            </a:r>
          </a:p>
          <a:p>
            <a:r>
              <a:rPr lang="en-US" dirty="0">
                <a:latin typeface="Century Gothic"/>
                <a:cs typeface="Century Gothic"/>
              </a:rPr>
              <a:t> </a:t>
            </a:r>
            <a:r>
              <a:rPr lang="en-US" dirty="0" err="1">
                <a:latin typeface="Century Gothic"/>
                <a:cs typeface="Century Gothic"/>
              </a:rPr>
              <a:t>Numpy</a:t>
            </a:r>
            <a:r>
              <a:rPr lang="en-US" dirty="0">
                <a:latin typeface="Century Gothic"/>
                <a:cs typeface="Century Gothic"/>
              </a:rPr>
              <a:t> tutorials</a:t>
            </a:r>
          </a:p>
          <a:p>
            <a:r>
              <a:rPr lang="en-US" dirty="0">
                <a:latin typeface="Century Gothic"/>
                <a:cs typeface="Century Gothic"/>
              </a:rPr>
              <a:t> Set up Python and </a:t>
            </a:r>
            <a:r>
              <a:rPr lang="en-US" dirty="0" err="1">
                <a:latin typeface="Century Gothic"/>
                <a:cs typeface="Century Gothic"/>
              </a:rPr>
              <a:t>OpenCV</a:t>
            </a:r>
            <a:r>
              <a:rPr lang="en-US" dirty="0">
                <a:latin typeface="Century Gothic"/>
                <a:cs typeface="Century Gothic"/>
              </a:rPr>
              <a:t> </a:t>
            </a:r>
          </a:p>
          <a:p>
            <a:r>
              <a:rPr lang="en-US" dirty="0">
                <a:latin typeface="Century Gothic"/>
                <a:cs typeface="Century Gothic"/>
              </a:rPr>
              <a:t> Finish the course survey (will send out today)</a:t>
            </a:r>
          </a:p>
          <a:p>
            <a:pPr marL="0" indent="0">
              <a:buNone/>
            </a:pPr>
            <a:r>
              <a:rPr lang="en-US" dirty="0">
                <a:latin typeface="Century Gothic"/>
                <a:cs typeface="Century Gothic"/>
              </a:rPr>
              <a:t> </a:t>
            </a:r>
          </a:p>
          <a:p>
            <a:pPr marL="0" indent="0">
              <a:buNone/>
            </a:pPr>
            <a:endParaRPr lang="en-US" dirty="0"/>
          </a:p>
        </p:txBody>
      </p:sp>
    </p:spTree>
    <p:extLst>
      <p:ext uri="{BB962C8B-B14F-4D97-AF65-F5344CB8AC3E}">
        <p14:creationId xmlns:p14="http://schemas.microsoft.com/office/powerpoint/2010/main" val="1774555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457200" y="0"/>
            <a:ext cx="8229600" cy="914400"/>
          </a:xfrm>
        </p:spPr>
        <p:txBody>
          <a:bodyPr/>
          <a:lstStyle/>
          <a:p>
            <a:pPr algn="ctr" eaLnBrk="1" hangingPunct="1"/>
            <a:r>
              <a:rPr lang="en-US" dirty="0"/>
              <a:t>Motion Sensing: </a:t>
            </a:r>
            <a:r>
              <a:rPr lang="en-US" dirty="0" err="1"/>
              <a:t>Kinect</a:t>
            </a:r>
            <a:endParaRPr lang="en-US" dirty="0"/>
          </a:p>
        </p:txBody>
      </p:sp>
      <p:pic>
        <p:nvPicPr>
          <p:cNvPr id="5" name="Picture 2" descr="http://news.cnet.com/i/tim/2010/06/22/Kinect_specs_610x405.jpg"/>
          <p:cNvPicPr>
            <a:picLocks noChangeAspect="1" noChangeArrowheads="1"/>
          </p:cNvPicPr>
          <p:nvPr/>
        </p:nvPicPr>
        <p:blipFill>
          <a:blip r:embed="rId4" cstate="print"/>
          <a:srcRect/>
          <a:stretch>
            <a:fillRect/>
          </a:stretch>
        </p:blipFill>
        <p:spPr bwMode="auto">
          <a:xfrm>
            <a:off x="762000" y="2019301"/>
            <a:ext cx="3352800" cy="2227262"/>
          </a:xfrm>
          <a:prstGeom prst="rect">
            <a:avLst/>
          </a:prstGeom>
          <a:noFill/>
          <a:ln w="9525">
            <a:noFill/>
            <a:miter lim="800000"/>
            <a:headEnd/>
            <a:tailEnd/>
          </a:ln>
        </p:spPr>
      </p:pic>
      <p:pic>
        <p:nvPicPr>
          <p:cNvPr id="6" name="Picture 4" descr="http://xbox360media.ign.com/xbox360/image/article/111/1112845/dance-central-20100816111932700-000.jpg"/>
          <p:cNvPicPr>
            <a:picLocks noChangeAspect="1" noChangeArrowheads="1"/>
          </p:cNvPicPr>
          <p:nvPr/>
        </p:nvPicPr>
        <p:blipFill>
          <a:blip r:embed="rId5" cstate="print"/>
          <a:srcRect/>
          <a:stretch>
            <a:fillRect/>
          </a:stretch>
        </p:blipFill>
        <p:spPr bwMode="auto">
          <a:xfrm>
            <a:off x="4343400" y="2039938"/>
            <a:ext cx="3924300" cy="2205038"/>
          </a:xfrm>
          <a:prstGeom prst="rect">
            <a:avLst/>
          </a:prstGeom>
          <a:noFill/>
          <a:ln w="9525">
            <a:noFill/>
            <a:miter lim="800000"/>
            <a:headEnd/>
            <a:tailEnd/>
          </a:ln>
        </p:spPr>
      </p:pic>
      <p:sp>
        <p:nvSpPr>
          <p:cNvPr id="4" name="TextBox 3"/>
          <p:cNvSpPr txBox="1"/>
          <p:nvPr/>
        </p:nvSpPr>
        <p:spPr>
          <a:xfrm>
            <a:off x="457200" y="4737515"/>
            <a:ext cx="5811111" cy="1754327"/>
          </a:xfrm>
          <a:prstGeom prst="rect">
            <a:avLst/>
          </a:prstGeom>
          <a:noFill/>
        </p:spPr>
        <p:txBody>
          <a:bodyPr wrap="square" rtlCol="0">
            <a:spAutoFit/>
          </a:bodyPr>
          <a:lstStyle/>
          <a:p>
            <a:r>
              <a:rPr lang="en-US" dirty="0"/>
              <a:t>Robot : </a:t>
            </a:r>
            <a:r>
              <a:rPr lang="en-US" dirty="0">
                <a:hlinkClick r:id="rId6"/>
              </a:rPr>
              <a:t>https://www.youtube.com/watch?v=w8BmgtMKFbY</a:t>
            </a:r>
            <a:endParaRPr lang="en-US" dirty="0"/>
          </a:p>
          <a:p>
            <a:endParaRPr lang="en-US" dirty="0"/>
          </a:p>
          <a:p>
            <a:r>
              <a:rPr lang="en-US" dirty="0"/>
              <a:t>Object recognition: </a:t>
            </a:r>
            <a:r>
              <a:rPr lang="en-US" dirty="0">
                <a:hlinkClick r:id="rId7"/>
              </a:rPr>
              <a:t>https://www.youtube.com/watch?feature=iv&amp;v=fQ59dXOo63o</a:t>
            </a:r>
            <a:endParaRPr lang="en-US" dirty="0"/>
          </a:p>
          <a:p>
            <a:endParaRPr lang="en-US" dirty="0"/>
          </a:p>
        </p:txBody>
      </p:sp>
      <p:sp>
        <p:nvSpPr>
          <p:cNvPr id="7" name="TextBox 6"/>
          <p:cNvSpPr txBox="1"/>
          <p:nvPr/>
        </p:nvSpPr>
        <p:spPr>
          <a:xfrm>
            <a:off x="5275150" y="6423835"/>
            <a:ext cx="2978263" cy="369332"/>
          </a:xfrm>
          <a:prstGeom prst="rect">
            <a:avLst/>
          </a:prstGeom>
          <a:noFill/>
        </p:spPr>
        <p:txBody>
          <a:bodyPr wrap="square" rtlCol="0">
            <a:spAutoFit/>
          </a:bodyPr>
          <a:lstStyle/>
          <a:p>
            <a:r>
              <a:rPr lang="en-US" dirty="0"/>
              <a:t>Slide from James Hayes</a:t>
            </a:r>
          </a:p>
        </p:txBody>
      </p:sp>
    </p:spTree>
    <p:extLst>
      <p:ext uri="{BB962C8B-B14F-4D97-AF65-F5344CB8AC3E}">
        <p14:creationId xmlns:p14="http://schemas.microsoft.com/office/powerpoint/2010/main" val="3311203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Gesture Recognition</a:t>
            </a:r>
          </a:p>
        </p:txBody>
      </p:sp>
      <p:pic>
        <p:nvPicPr>
          <p:cNvPr id="4" name="Content Placeholder 3" descr="Gesture_Recognition.jpg"/>
          <p:cNvPicPr>
            <a:picLocks noGrp="1" noChangeAspect="1"/>
          </p:cNvPicPr>
          <p:nvPr>
            <p:ph idx="1"/>
          </p:nvPr>
        </p:nvPicPr>
        <p:blipFill>
          <a:blip r:embed="rId3">
            <a:extLst>
              <a:ext uri="{28A0092B-C50C-407E-A947-70E740481C1C}">
                <a14:useLocalDpi xmlns:a14="http://schemas.microsoft.com/office/drawing/2010/main" val="0"/>
              </a:ext>
            </a:extLst>
          </a:blip>
          <a:srcRect t="7797" b="7797"/>
          <a:stretch>
            <a:fillRect/>
          </a:stretch>
        </p:blipFill>
        <p:spPr/>
      </p:pic>
      <p:sp>
        <p:nvSpPr>
          <p:cNvPr id="5" name="TextBox 4"/>
          <p:cNvSpPr txBox="1"/>
          <p:nvPr/>
        </p:nvSpPr>
        <p:spPr>
          <a:xfrm>
            <a:off x="3988924" y="6126163"/>
            <a:ext cx="4697875" cy="923330"/>
          </a:xfrm>
          <a:prstGeom prst="rect">
            <a:avLst/>
          </a:prstGeom>
          <a:noFill/>
        </p:spPr>
        <p:txBody>
          <a:bodyPr wrap="square" rtlCol="0">
            <a:spAutoFit/>
          </a:bodyPr>
          <a:lstStyle/>
          <a:p>
            <a:r>
              <a:rPr lang="en-US" dirty="0"/>
              <a:t>http://</a:t>
            </a:r>
            <a:r>
              <a:rPr lang="en-US" dirty="0" err="1"/>
              <a:t>www.webopedia.com</a:t>
            </a:r>
            <a:r>
              <a:rPr lang="en-US" dirty="0"/>
              <a:t>/TERM/G/</a:t>
            </a:r>
            <a:r>
              <a:rPr lang="en-US" dirty="0" err="1"/>
              <a:t>gesture_recognition.html</a:t>
            </a:r>
            <a:endParaRPr lang="en-US" dirty="0"/>
          </a:p>
          <a:p>
            <a:endParaRPr lang="en-US" dirty="0"/>
          </a:p>
        </p:txBody>
      </p:sp>
    </p:spTree>
    <p:extLst>
      <p:ext uri="{BB962C8B-B14F-4D97-AF65-F5344CB8AC3E}">
        <p14:creationId xmlns:p14="http://schemas.microsoft.com/office/powerpoint/2010/main" val="3589185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noChangeArrowheads="1"/>
          </p:cNvSpPr>
          <p:nvPr>
            <p:custDataLst>
              <p:tags r:id="rId1"/>
            </p:custDataLst>
          </p:nvPr>
        </p:nvSpPr>
        <p:spPr>
          <a:xfrm>
            <a:off x="457200" y="0"/>
            <a:ext cx="8229600" cy="914400"/>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Special effects:  motion capture</a:t>
            </a:r>
          </a:p>
        </p:txBody>
      </p:sp>
      <p:sp>
        <p:nvSpPr>
          <p:cNvPr id="8" name="Rectangle 7"/>
          <p:cNvSpPr/>
          <p:nvPr/>
        </p:nvSpPr>
        <p:spPr>
          <a:xfrm>
            <a:off x="722993" y="5789617"/>
            <a:ext cx="7312554" cy="646331"/>
          </a:xfrm>
          <a:prstGeom prst="rect">
            <a:avLst/>
          </a:prstGeom>
        </p:spPr>
        <p:txBody>
          <a:bodyPr wrap="square">
            <a:spAutoFit/>
          </a:bodyPr>
          <a:lstStyle/>
          <a:p>
            <a:r>
              <a:rPr lang="en-US" dirty="0"/>
              <a:t>Dawn Of The Planet of The Apes, Director talks about the visual effects</a:t>
            </a:r>
          </a:p>
          <a:p>
            <a:r>
              <a:rPr lang="en-US" dirty="0">
                <a:hlinkClick r:id="rId4" action="ppaction://hlinkfile"/>
              </a:rPr>
              <a:t>https://</a:t>
            </a:r>
            <a:r>
              <a:rPr lang="en-US" dirty="0" err="1">
                <a:hlinkClick r:id="rId4" action="ppaction://hlinkfile"/>
              </a:rPr>
              <a:t>www.youtube.com</a:t>
            </a:r>
            <a:r>
              <a:rPr lang="en-US" dirty="0">
                <a:hlinkClick r:id="rId4" action="ppaction://hlinkfile"/>
              </a:rPr>
              <a:t>/</a:t>
            </a:r>
            <a:r>
              <a:rPr lang="en-US" dirty="0" err="1">
                <a:hlinkClick r:id="rId4" action="ppaction://hlinkfile"/>
              </a:rPr>
              <a:t>watch?v</a:t>
            </a:r>
            <a:r>
              <a:rPr lang="en-US" dirty="0">
                <a:hlinkClick r:id="rId4" action="ppaction://hlinkfile"/>
              </a:rPr>
              <a:t>=</a:t>
            </a:r>
            <a:r>
              <a:rPr lang="en-US" dirty="0" err="1">
                <a:hlinkClick r:id="rId4" action="ppaction://hlinkfile"/>
              </a:rPr>
              <a:t>hlWyAePmAYM</a:t>
            </a:r>
            <a:endParaRPr lang="en-US" dirty="0"/>
          </a:p>
        </p:txBody>
      </p:sp>
      <p:pic>
        <p:nvPicPr>
          <p:cNvPr id="10" name="Picture 9" descr="Screen Shot 2015-01-11 at 10.18.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369" y="1277359"/>
            <a:ext cx="6966452" cy="4056415"/>
          </a:xfrm>
          <a:prstGeom prst="rect">
            <a:avLst/>
          </a:prstGeom>
        </p:spPr>
      </p:pic>
    </p:spTree>
    <p:extLst>
      <p:ext uri="{BB962C8B-B14F-4D97-AF65-F5344CB8AC3E}">
        <p14:creationId xmlns:p14="http://schemas.microsoft.com/office/powerpoint/2010/main" val="3784641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custDataLst>
              <p:tags r:id="rId1"/>
            </p:custDataLst>
          </p:nvPr>
        </p:nvSpPr>
        <p:spPr>
          <a:xfrm>
            <a:off x="457200" y="0"/>
            <a:ext cx="8229600" cy="914400"/>
          </a:xfrm>
        </p:spPr>
        <p:txBody>
          <a:bodyPr/>
          <a:lstStyle/>
          <a:p>
            <a:pPr eaLnBrk="1" hangingPunct="1"/>
            <a:r>
              <a:rPr lang="en-US" dirty="0"/>
              <a:t>Vision-based biometrics</a:t>
            </a:r>
          </a:p>
        </p:txBody>
      </p:sp>
      <p:pic>
        <p:nvPicPr>
          <p:cNvPr id="5" name="Picture 3" descr="youngProcessedR"/>
          <p:cNvPicPr>
            <a:picLocks noChangeAspect="1" noChangeArrowheads="1"/>
          </p:cNvPicPr>
          <p:nvPr>
            <p:custDataLst>
              <p:tags r:id="rId2"/>
            </p:custDataLst>
          </p:nvPr>
        </p:nvPicPr>
        <p:blipFill>
          <a:blip r:embed="rId8" cstate="print"/>
          <a:srcRect/>
          <a:stretch>
            <a:fillRect/>
          </a:stretch>
        </p:blipFill>
        <p:spPr bwMode="auto">
          <a:xfrm>
            <a:off x="914400" y="4210053"/>
            <a:ext cx="3124200" cy="2343150"/>
          </a:xfrm>
          <a:prstGeom prst="rect">
            <a:avLst/>
          </a:prstGeom>
          <a:noFill/>
          <a:ln w="9525">
            <a:noFill/>
            <a:miter lim="800000"/>
            <a:headEnd/>
            <a:tailEnd/>
          </a:ln>
        </p:spPr>
      </p:pic>
      <p:pic>
        <p:nvPicPr>
          <p:cNvPr id="6" name="Picture 4" descr="matched2002_R"/>
          <p:cNvPicPr>
            <a:picLocks noChangeAspect="1" noChangeArrowheads="1"/>
          </p:cNvPicPr>
          <p:nvPr>
            <p:custDataLst>
              <p:tags r:id="rId3"/>
            </p:custDataLst>
          </p:nvPr>
        </p:nvPicPr>
        <p:blipFill>
          <a:blip r:embed="rId9" cstate="print"/>
          <a:srcRect/>
          <a:stretch>
            <a:fillRect/>
          </a:stretch>
        </p:blipFill>
        <p:spPr bwMode="auto">
          <a:xfrm>
            <a:off x="5257800" y="4210053"/>
            <a:ext cx="3124200" cy="2343150"/>
          </a:xfrm>
          <a:prstGeom prst="rect">
            <a:avLst/>
          </a:prstGeom>
          <a:noFill/>
          <a:ln w="9525">
            <a:noFill/>
            <a:miter lim="800000"/>
            <a:headEnd/>
            <a:tailEnd/>
          </a:ln>
        </p:spPr>
      </p:pic>
      <p:pic>
        <p:nvPicPr>
          <p:cNvPr id="7" name="Picture 5" descr="afghanportraits"/>
          <p:cNvPicPr>
            <a:picLocks noChangeAspect="1" noChangeArrowheads="1"/>
          </p:cNvPicPr>
          <p:nvPr>
            <p:custDataLst>
              <p:tags r:id="rId4"/>
            </p:custDataLst>
          </p:nvPr>
        </p:nvPicPr>
        <p:blipFill>
          <a:blip r:embed="rId10" cstate="print"/>
          <a:srcRect/>
          <a:stretch>
            <a:fillRect/>
          </a:stretch>
        </p:blipFill>
        <p:spPr bwMode="auto">
          <a:xfrm>
            <a:off x="2590800" y="762000"/>
            <a:ext cx="3810000" cy="2847975"/>
          </a:xfrm>
          <a:prstGeom prst="rect">
            <a:avLst/>
          </a:prstGeom>
          <a:noFill/>
          <a:ln w="9525">
            <a:noFill/>
            <a:miter lim="800000"/>
            <a:headEnd/>
            <a:tailEnd/>
          </a:ln>
        </p:spPr>
      </p:pic>
      <p:sp>
        <p:nvSpPr>
          <p:cNvPr id="8" name="Rectangle 6"/>
          <p:cNvSpPr>
            <a:spLocks noChangeArrowheads="1"/>
          </p:cNvSpPr>
          <p:nvPr>
            <p:custDataLst>
              <p:tags r:id="rId5"/>
            </p:custDataLst>
          </p:nvPr>
        </p:nvSpPr>
        <p:spPr bwMode="auto">
          <a:xfrm>
            <a:off x="1447800" y="3657600"/>
            <a:ext cx="6737350" cy="584200"/>
          </a:xfrm>
          <a:prstGeom prst="rect">
            <a:avLst/>
          </a:prstGeom>
          <a:noFill/>
          <a:ln w="9525">
            <a:noFill/>
            <a:miter lim="800000"/>
            <a:headEnd/>
            <a:tailEnd/>
          </a:ln>
        </p:spPr>
        <p:txBody>
          <a:bodyPr anchor="ctr">
            <a:spAutoFit/>
          </a:bodyPr>
          <a:lstStyle/>
          <a:p>
            <a:pPr algn="ctr" fontAlgn="base">
              <a:spcBef>
                <a:spcPct val="0"/>
              </a:spcBef>
              <a:spcAft>
                <a:spcPct val="0"/>
              </a:spcAft>
            </a:pPr>
            <a:r>
              <a:rPr lang="en-US" sz="1600" dirty="0">
                <a:solidFill>
                  <a:prstClr val="black"/>
                </a:solidFill>
                <a:latin typeface="Arial" charset="0"/>
              </a:rPr>
              <a:t>“</a:t>
            </a:r>
            <a:r>
              <a:rPr lang="en-US" sz="1600" i="1" dirty="0">
                <a:solidFill>
                  <a:prstClr val="black"/>
                </a:solidFill>
                <a:latin typeface="Arial" charset="0"/>
              </a:rPr>
              <a:t>How the Afghan Girl was Identified by Her Iris Patterns</a:t>
            </a:r>
            <a:r>
              <a:rPr lang="en-US" sz="1600" dirty="0">
                <a:solidFill>
                  <a:prstClr val="black"/>
                </a:solidFill>
                <a:latin typeface="Arial" charset="0"/>
              </a:rPr>
              <a:t>”  Read the </a:t>
            </a:r>
            <a:r>
              <a:rPr lang="en-US" sz="1600" dirty="0">
                <a:solidFill>
                  <a:prstClr val="black"/>
                </a:solidFill>
                <a:latin typeface="Arial" charset="0"/>
                <a:hlinkClick r:id="rId11"/>
              </a:rPr>
              <a:t>story </a:t>
            </a:r>
          </a:p>
          <a:p>
            <a:pPr algn="ctr" fontAlgn="base">
              <a:spcBef>
                <a:spcPct val="0"/>
              </a:spcBef>
              <a:spcAft>
                <a:spcPct val="0"/>
              </a:spcAft>
            </a:pPr>
            <a:r>
              <a:rPr lang="en-US" sz="1600" dirty="0" err="1">
                <a:solidFill>
                  <a:prstClr val="black"/>
                </a:solidFill>
                <a:latin typeface="Arial" charset="0"/>
                <a:hlinkClick r:id="rId11"/>
              </a:rPr>
              <a:t>wikipedia</a:t>
            </a:r>
            <a:endParaRPr lang="en-US" sz="1600" dirty="0">
              <a:solidFill>
                <a:prstClr val="black"/>
              </a:solidFill>
              <a:latin typeface="Arial" charset="0"/>
            </a:endParaRPr>
          </a:p>
        </p:txBody>
      </p:sp>
      <p:sp>
        <p:nvSpPr>
          <p:cNvPr id="9" name="TextBox 8"/>
          <p:cNvSpPr txBox="1"/>
          <p:nvPr/>
        </p:nvSpPr>
        <p:spPr>
          <a:xfrm>
            <a:off x="5275150" y="6423835"/>
            <a:ext cx="2978263" cy="369332"/>
          </a:xfrm>
          <a:prstGeom prst="rect">
            <a:avLst/>
          </a:prstGeom>
          <a:noFill/>
        </p:spPr>
        <p:txBody>
          <a:bodyPr wrap="square" rtlCol="0">
            <a:spAutoFit/>
          </a:bodyPr>
          <a:lstStyle/>
          <a:p>
            <a:r>
              <a:rPr lang="en-US" dirty="0"/>
              <a:t>Slide from James Hayes</a:t>
            </a:r>
          </a:p>
        </p:txBody>
      </p:sp>
    </p:spTree>
    <p:extLst>
      <p:ext uri="{BB962C8B-B14F-4D97-AF65-F5344CB8AC3E}">
        <p14:creationId xmlns:p14="http://schemas.microsoft.com/office/powerpoint/2010/main" val="2241341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 of computer vision</a:t>
            </a:r>
          </a:p>
        </p:txBody>
      </p:sp>
      <p:sp>
        <p:nvSpPr>
          <p:cNvPr id="3" name="Content Placeholder 2"/>
          <p:cNvSpPr>
            <a:spLocks noGrp="1"/>
          </p:cNvSpPr>
          <p:nvPr>
            <p:ph idx="1"/>
          </p:nvPr>
        </p:nvSpPr>
        <p:spPr/>
        <p:txBody>
          <a:bodyPr/>
          <a:lstStyle/>
          <a:p>
            <a:r>
              <a:rPr lang="en-US" dirty="0"/>
              <a:t>Forensics</a:t>
            </a:r>
          </a:p>
        </p:txBody>
      </p:sp>
      <p:pic>
        <p:nvPicPr>
          <p:cNvPr id="4" name="Picture 2" descr="cropinemiko1_10bright"/>
          <p:cNvPicPr>
            <a:picLocks noChangeAspect="1" noChangeArrowheads="1"/>
          </p:cNvPicPr>
          <p:nvPr/>
        </p:nvPicPr>
        <p:blipFill>
          <a:blip r:embed="rId2" cstate="print"/>
          <a:srcRect/>
          <a:stretch>
            <a:fillRect/>
          </a:stretch>
        </p:blipFill>
        <p:spPr bwMode="auto">
          <a:xfrm>
            <a:off x="3200400" y="2274888"/>
            <a:ext cx="2388377" cy="3744912"/>
          </a:xfrm>
          <a:prstGeom prst="rect">
            <a:avLst/>
          </a:prstGeom>
          <a:noFill/>
          <a:effectLst>
            <a:outerShdw blurRad="50800" dist="38100" dir="2700000" algn="tl" rotWithShape="0">
              <a:prstClr val="black">
                <a:alpha val="40000"/>
              </a:prstClr>
            </a:outerShdw>
          </a:effectLst>
        </p:spPr>
      </p:pic>
      <p:sp>
        <p:nvSpPr>
          <p:cNvPr id="6" name="Text Box 6"/>
          <p:cNvSpPr txBox="1">
            <a:spLocks noChangeArrowheads="1"/>
          </p:cNvSpPr>
          <p:nvPr/>
        </p:nvSpPr>
        <p:spPr bwMode="auto">
          <a:xfrm>
            <a:off x="5427174" y="6553200"/>
            <a:ext cx="3793026" cy="276999"/>
          </a:xfrm>
          <a:prstGeom prst="rect">
            <a:avLst/>
          </a:prstGeom>
          <a:noFill/>
          <a:ln w="19050">
            <a:noFill/>
            <a:miter lim="800000"/>
            <a:headEnd/>
            <a:tailEnd/>
          </a:ln>
          <a:effectLst/>
        </p:spPr>
        <p:txBody>
          <a:bodyPr wrap="none">
            <a:spAutoFit/>
          </a:bodyPr>
          <a:lstStyle/>
          <a:p>
            <a:r>
              <a:rPr lang="en-US" dirty="0">
                <a:solidFill>
                  <a:schemeClr val="tx1"/>
                </a:solidFill>
              </a:rPr>
              <a:t>Source: </a:t>
            </a:r>
            <a:r>
              <a:rPr lang="en-US" dirty="0" err="1">
                <a:solidFill>
                  <a:schemeClr val="tx1"/>
                </a:solidFill>
              </a:rPr>
              <a:t>Nayar</a:t>
            </a:r>
            <a:r>
              <a:rPr lang="en-US" dirty="0">
                <a:solidFill>
                  <a:schemeClr val="tx1"/>
                </a:solidFill>
              </a:rPr>
              <a:t> and Nishino, “Eyes for Relighting”</a:t>
            </a:r>
          </a:p>
        </p:txBody>
      </p:sp>
    </p:spTree>
    <p:extLst>
      <p:ext uri="{BB962C8B-B14F-4D97-AF65-F5344CB8AC3E}">
        <p14:creationId xmlns:p14="http://schemas.microsoft.com/office/powerpoint/2010/main" val="2202303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ropinemiko1_10bright"/>
          <p:cNvPicPr>
            <a:picLocks noChangeAspect="1" noChangeArrowheads="1"/>
          </p:cNvPicPr>
          <p:nvPr/>
        </p:nvPicPr>
        <p:blipFill>
          <a:blip r:embed="rId3" cstate="print"/>
          <a:srcRect/>
          <a:stretch>
            <a:fillRect/>
          </a:stretch>
        </p:blipFill>
        <p:spPr bwMode="auto">
          <a:xfrm>
            <a:off x="2387600" y="65088"/>
            <a:ext cx="4332288" cy="6792912"/>
          </a:xfrm>
          <a:prstGeom prst="rect">
            <a:avLst/>
          </a:prstGeom>
          <a:noFill/>
        </p:spPr>
      </p:pic>
      <p:pic>
        <p:nvPicPr>
          <p:cNvPr id="6147" name="Picture 3" descr="emikoseye"/>
          <p:cNvPicPr>
            <a:picLocks noChangeAspect="1" noChangeArrowheads="1"/>
          </p:cNvPicPr>
          <p:nvPr/>
        </p:nvPicPr>
        <p:blipFill>
          <a:blip r:embed="rId4" cstate="print"/>
          <a:srcRect/>
          <a:stretch>
            <a:fillRect/>
          </a:stretch>
        </p:blipFill>
        <p:spPr bwMode="auto">
          <a:xfrm>
            <a:off x="-254000" y="-774700"/>
            <a:ext cx="9588500" cy="7920038"/>
          </a:xfrm>
          <a:prstGeom prst="rect">
            <a:avLst/>
          </a:prstGeom>
          <a:noFill/>
        </p:spPr>
      </p:pic>
      <p:sp>
        <p:nvSpPr>
          <p:cNvPr id="9" name="Text Box 6"/>
          <p:cNvSpPr txBox="1">
            <a:spLocks noChangeArrowheads="1"/>
          </p:cNvSpPr>
          <p:nvPr/>
        </p:nvSpPr>
        <p:spPr bwMode="auto">
          <a:xfrm>
            <a:off x="5427174" y="6553200"/>
            <a:ext cx="3793026" cy="276999"/>
          </a:xfrm>
          <a:prstGeom prst="rect">
            <a:avLst/>
          </a:prstGeom>
          <a:noFill/>
          <a:ln w="19050">
            <a:noFill/>
            <a:miter lim="800000"/>
            <a:headEnd/>
            <a:tailEnd/>
          </a:ln>
          <a:effectLst/>
        </p:spPr>
        <p:txBody>
          <a:bodyPr wrap="none">
            <a:spAutoFit/>
          </a:bodyPr>
          <a:lstStyle/>
          <a:p>
            <a:r>
              <a:rPr lang="en-US" dirty="0">
                <a:solidFill>
                  <a:schemeClr val="tx1"/>
                </a:solidFill>
              </a:rPr>
              <a:t>Source: </a:t>
            </a:r>
            <a:r>
              <a:rPr lang="en-US" dirty="0" err="1">
                <a:solidFill>
                  <a:schemeClr val="tx1"/>
                </a:solidFill>
              </a:rPr>
              <a:t>Nayar</a:t>
            </a:r>
            <a:r>
              <a:rPr lang="en-US" dirty="0">
                <a:solidFill>
                  <a:schemeClr val="tx1"/>
                </a:solidFill>
              </a:rPr>
              <a:t> and Nishino, “Eyes for Relighting”</a:t>
            </a:r>
          </a:p>
        </p:txBody>
      </p:sp>
    </p:spTree>
    <p:extLst>
      <p:ext uri="{BB962C8B-B14F-4D97-AF65-F5344CB8AC3E}">
        <p14:creationId xmlns:p14="http://schemas.microsoft.com/office/powerpoint/2010/main" val="116493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p:cTn id="7" dur="500" fill="hold"/>
                                        <p:tgtEl>
                                          <p:spTgt spid="6147"/>
                                        </p:tgtEl>
                                        <p:attrNameLst>
                                          <p:attrName>ppt_w</p:attrName>
                                        </p:attrNameLst>
                                      </p:cBhvr>
                                      <p:tavLst>
                                        <p:tav tm="0">
                                          <p:val>
                                            <p:fltVal val="0"/>
                                          </p:val>
                                        </p:tav>
                                        <p:tav tm="100000">
                                          <p:val>
                                            <p:strVal val="#ppt_w"/>
                                          </p:val>
                                        </p:tav>
                                      </p:tavLst>
                                    </p:anim>
                                    <p:anim calcmode="lin" valueType="num">
                                      <p:cBhvr>
                                        <p:cTn id="8" dur="500" fill="hold"/>
                                        <p:tgtEl>
                                          <p:spTgt spid="61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1347" name="Picture 3"/>
          <p:cNvPicPr>
            <a:picLocks noChangeAspect="1" noChangeArrowheads="1"/>
          </p:cNvPicPr>
          <p:nvPr/>
        </p:nvPicPr>
        <p:blipFill>
          <a:blip r:embed="rId2" cstate="print"/>
          <a:srcRect/>
          <a:stretch>
            <a:fillRect/>
          </a:stretch>
        </p:blipFill>
        <p:spPr bwMode="auto">
          <a:xfrm>
            <a:off x="-1" y="2336300"/>
            <a:ext cx="9354453" cy="2235700"/>
          </a:xfrm>
          <a:prstGeom prst="rect">
            <a:avLst/>
          </a:prstGeom>
          <a:noFill/>
          <a:ln w="9525">
            <a:noFill/>
            <a:miter lim="800000"/>
            <a:headEnd/>
            <a:tailEnd/>
          </a:ln>
        </p:spPr>
      </p:pic>
      <p:sp>
        <p:nvSpPr>
          <p:cNvPr id="3" name="Text Box 6"/>
          <p:cNvSpPr txBox="1">
            <a:spLocks noChangeArrowheads="1"/>
          </p:cNvSpPr>
          <p:nvPr/>
        </p:nvSpPr>
        <p:spPr bwMode="auto">
          <a:xfrm>
            <a:off x="4572000" y="6553200"/>
            <a:ext cx="3793026" cy="276999"/>
          </a:xfrm>
          <a:prstGeom prst="rect">
            <a:avLst/>
          </a:prstGeom>
          <a:noFill/>
          <a:ln w="19050">
            <a:noFill/>
            <a:miter lim="800000"/>
            <a:headEnd/>
            <a:tailEnd/>
          </a:ln>
          <a:effectLst/>
        </p:spPr>
        <p:txBody>
          <a:bodyPr wrap="none">
            <a:spAutoFit/>
          </a:bodyPr>
          <a:lstStyle/>
          <a:p>
            <a:r>
              <a:rPr lang="en-US" dirty="0">
                <a:solidFill>
                  <a:schemeClr val="tx1"/>
                </a:solidFill>
              </a:rPr>
              <a:t>Source: </a:t>
            </a:r>
            <a:r>
              <a:rPr lang="en-US" dirty="0" err="1">
                <a:solidFill>
                  <a:schemeClr val="tx1"/>
                </a:solidFill>
              </a:rPr>
              <a:t>Nayar</a:t>
            </a:r>
            <a:r>
              <a:rPr lang="en-US" dirty="0">
                <a:solidFill>
                  <a:schemeClr val="tx1"/>
                </a:solidFill>
              </a:rPr>
              <a:t> and Nishino, “Eyes for Relighting”</a:t>
            </a:r>
          </a:p>
        </p:txBody>
      </p:sp>
      <p:sp>
        <p:nvSpPr>
          <p:cNvPr id="2" name="Rectangle 1"/>
          <p:cNvSpPr/>
          <p:nvPr/>
        </p:nvSpPr>
        <p:spPr>
          <a:xfrm>
            <a:off x="4572000" y="5471210"/>
            <a:ext cx="4572000" cy="646331"/>
          </a:xfrm>
          <a:prstGeom prst="rect">
            <a:avLst/>
          </a:prstGeom>
        </p:spPr>
        <p:txBody>
          <a:bodyPr>
            <a:spAutoFit/>
          </a:bodyPr>
          <a:lstStyle/>
          <a:p>
            <a:r>
              <a:rPr lang="en-US" dirty="0">
                <a:hlinkClick r:id="rId3"/>
              </a:rPr>
              <a:t>http://www1.cs.columbia.edu/CAVE/projects/</a:t>
            </a:r>
            <a:r>
              <a:rPr lang="en-US" dirty="0" err="1">
                <a:hlinkClick r:id="rId3"/>
              </a:rPr>
              <a:t>eyes_relight</a:t>
            </a:r>
            <a:r>
              <a:rPr lang="en-US" dirty="0">
                <a:hlinkClick r:id="rId3"/>
              </a:rPr>
              <a:t>/</a:t>
            </a:r>
            <a:endParaRPr lang="en-US" dirty="0"/>
          </a:p>
        </p:txBody>
      </p:sp>
    </p:spTree>
    <p:extLst>
      <p:ext uri="{BB962C8B-B14F-4D97-AF65-F5344CB8AC3E}">
        <p14:creationId xmlns:p14="http://schemas.microsoft.com/office/powerpoint/2010/main" val="988609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5471210"/>
            <a:ext cx="4572000" cy="646331"/>
          </a:xfrm>
          <a:prstGeom prst="rect">
            <a:avLst/>
          </a:prstGeom>
        </p:spPr>
        <p:txBody>
          <a:bodyPr>
            <a:spAutoFit/>
          </a:bodyPr>
          <a:lstStyle/>
          <a:p>
            <a:r>
              <a:rPr lang="en-US" dirty="0">
                <a:hlinkClick r:id="rId2"/>
              </a:rPr>
              <a:t>http://www1.cs.columbia.edu/CAVE/projects/</a:t>
            </a:r>
            <a:r>
              <a:rPr lang="en-US" dirty="0" err="1">
                <a:hlinkClick r:id="rId2"/>
              </a:rPr>
              <a:t>eyes_relight</a:t>
            </a:r>
            <a:r>
              <a:rPr lang="en-US" dirty="0">
                <a:hlinkClick r:id="rId2"/>
              </a:rPr>
              <a:t>/</a:t>
            </a:r>
            <a:endParaRPr lang="en-US" dirty="0"/>
          </a:p>
        </p:txBody>
      </p:sp>
      <p:pic>
        <p:nvPicPr>
          <p:cNvPr id="4" name="Picture 3" descr="Screen Shot 2017-09-05 at 10.27.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0500"/>
            <a:ext cx="9144000" cy="3920647"/>
          </a:xfrm>
          <a:prstGeom prst="rect">
            <a:avLst/>
          </a:prstGeom>
        </p:spPr>
      </p:pic>
    </p:spTree>
    <p:extLst>
      <p:ext uri="{BB962C8B-B14F-4D97-AF65-F5344CB8AC3E}">
        <p14:creationId xmlns:p14="http://schemas.microsoft.com/office/powerpoint/2010/main" val="1985451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custDataLst>
              <p:tags r:id="rId1"/>
            </p:custDataLst>
          </p:nvPr>
        </p:nvSpPr>
        <p:spPr>
          <a:xfrm>
            <a:off x="457200" y="0"/>
            <a:ext cx="8229600" cy="914400"/>
          </a:xfrm>
        </p:spPr>
        <p:txBody>
          <a:bodyPr/>
          <a:lstStyle/>
          <a:p>
            <a:pPr algn="ctr" eaLnBrk="1" hangingPunct="1"/>
            <a:r>
              <a:rPr lang="en-US" dirty="0"/>
              <a:t>Mobile Eye for driving safety </a:t>
            </a:r>
          </a:p>
        </p:txBody>
      </p:sp>
      <p:pic>
        <p:nvPicPr>
          <p:cNvPr id="10" name="Picture 9" descr="Screen Shot 2015-01-11 at 9.45.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066800"/>
            <a:ext cx="6248400" cy="5421406"/>
          </a:xfrm>
          <a:prstGeom prst="rect">
            <a:avLst/>
          </a:prstGeom>
        </p:spPr>
      </p:pic>
      <p:sp>
        <p:nvSpPr>
          <p:cNvPr id="11" name="TextBox 10"/>
          <p:cNvSpPr txBox="1"/>
          <p:nvPr/>
        </p:nvSpPr>
        <p:spPr>
          <a:xfrm>
            <a:off x="4724400" y="6477000"/>
            <a:ext cx="4419600" cy="646331"/>
          </a:xfrm>
          <a:prstGeom prst="rect">
            <a:avLst/>
          </a:prstGeom>
          <a:noFill/>
        </p:spPr>
        <p:txBody>
          <a:bodyPr wrap="square" rtlCol="0">
            <a:spAutoFit/>
          </a:bodyPr>
          <a:lstStyle/>
          <a:p>
            <a:r>
              <a:rPr lang="en-US" dirty="0"/>
              <a:t>http://</a:t>
            </a:r>
            <a:r>
              <a:rPr lang="en-US" dirty="0" err="1"/>
              <a:t>www.mobileye.com</a:t>
            </a:r>
            <a:r>
              <a:rPr lang="en-US" dirty="0"/>
              <a:t>/technology/</a:t>
            </a:r>
          </a:p>
          <a:p>
            <a:endParaRPr lang="en-US" dirty="0"/>
          </a:p>
        </p:txBody>
      </p:sp>
    </p:spTree>
    <p:extLst>
      <p:ext uri="{BB962C8B-B14F-4D97-AF65-F5344CB8AC3E}">
        <p14:creationId xmlns:p14="http://schemas.microsoft.com/office/powerpoint/2010/main" val="127101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Leaf Recognition</a:t>
            </a:r>
          </a:p>
        </p:txBody>
      </p:sp>
      <p:pic>
        <p:nvPicPr>
          <p:cNvPr id="982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20200" cy="6923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880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sp>
        <p:nvSpPr>
          <p:cNvPr id="7" name="Rectangle 3"/>
          <p:cNvSpPr>
            <a:spLocks noGrp="1" noChangeArrowheads="1"/>
          </p:cNvSpPr>
          <p:nvPr>
            <p:ph idx="1"/>
          </p:nvPr>
        </p:nvSpPr>
        <p:spPr>
          <a:xfrm>
            <a:off x="304800" y="1524000"/>
            <a:ext cx="8534400" cy="5181600"/>
          </a:xfrm>
        </p:spPr>
        <p:txBody>
          <a:bodyPr>
            <a:normAutofit/>
          </a:bodyPr>
          <a:lstStyle/>
          <a:p>
            <a:r>
              <a:rPr lang="en-US" dirty="0"/>
              <a:t>Bei Xiao (</a:t>
            </a:r>
            <a:r>
              <a:rPr lang="en-US" dirty="0">
                <a:hlinkClick r:id="rId2"/>
              </a:rPr>
              <a:t>bxiao@american.edu</a:t>
            </a:r>
            <a:r>
              <a:rPr lang="en-US" dirty="0"/>
              <a:t>)</a:t>
            </a:r>
            <a:br>
              <a:rPr lang="en-US" dirty="0"/>
            </a:br>
            <a:endParaRPr lang="en-US" dirty="0"/>
          </a:p>
          <a:p>
            <a:r>
              <a:rPr lang="en-US" dirty="0"/>
              <a:t>Research interests:</a:t>
            </a:r>
          </a:p>
          <a:p>
            <a:pPr lvl="1"/>
            <a:r>
              <a:rPr lang="en-US" dirty="0"/>
              <a:t>Human vision</a:t>
            </a:r>
          </a:p>
          <a:p>
            <a:pPr lvl="1"/>
            <a:r>
              <a:rPr lang="en-US" dirty="0"/>
              <a:t>Computer vision and graphics</a:t>
            </a:r>
          </a:p>
          <a:p>
            <a:pPr lvl="1"/>
            <a:r>
              <a:rPr lang="en-US" dirty="0"/>
              <a:t>Machine learning for estimation materials of objects</a:t>
            </a:r>
          </a:p>
          <a:p>
            <a:pPr lvl="1"/>
            <a:r>
              <a:rPr lang="en-US" dirty="0"/>
              <a:t>Tactile visual integration </a:t>
            </a:r>
          </a:p>
          <a:p>
            <a:pPr lvl="1"/>
            <a:r>
              <a:rPr lang="en-US" dirty="0"/>
              <a:t>VR</a:t>
            </a:r>
          </a:p>
        </p:txBody>
      </p:sp>
    </p:spTree>
    <p:extLst>
      <p:ext uri="{BB962C8B-B14F-4D97-AF65-F5344CB8AC3E}">
        <p14:creationId xmlns:p14="http://schemas.microsoft.com/office/powerpoint/2010/main" val="150692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84698" y="1537251"/>
            <a:ext cx="5574603" cy="4406349"/>
          </a:xfrm>
          <a:prstGeom prst="rect">
            <a:avLst/>
          </a:prstGeom>
        </p:spPr>
      </p:pic>
      <p:sp>
        <p:nvSpPr>
          <p:cNvPr id="7" name="Title 6"/>
          <p:cNvSpPr>
            <a:spLocks noGrp="1"/>
          </p:cNvSpPr>
          <p:nvPr>
            <p:ph type="title"/>
          </p:nvPr>
        </p:nvSpPr>
        <p:spPr/>
        <p:txBody>
          <a:bodyPr/>
          <a:lstStyle/>
          <a:p>
            <a:r>
              <a:rPr lang="en-US" dirty="0"/>
              <a:t>Bird Identification</a:t>
            </a:r>
          </a:p>
        </p:txBody>
      </p:sp>
      <p:sp>
        <p:nvSpPr>
          <p:cNvPr id="9" name="Text Box 4"/>
          <p:cNvSpPr txBox="1">
            <a:spLocks noChangeArrowheads="1"/>
          </p:cNvSpPr>
          <p:nvPr/>
        </p:nvSpPr>
        <p:spPr bwMode="auto">
          <a:xfrm>
            <a:off x="2057400" y="5976492"/>
            <a:ext cx="4908203" cy="369332"/>
          </a:xfrm>
          <a:prstGeom prst="rect">
            <a:avLst/>
          </a:prstGeom>
          <a:noFill/>
          <a:ln w="9525">
            <a:noFill/>
            <a:miter lim="800000"/>
            <a:headEnd/>
            <a:tailEnd/>
          </a:ln>
          <a:effectLst/>
        </p:spPr>
        <p:txBody>
          <a:bodyPr wrap="none">
            <a:spAutoFit/>
          </a:bodyPr>
          <a:lstStyle/>
          <a:p>
            <a:pPr algn="l">
              <a:spcBef>
                <a:spcPct val="0"/>
              </a:spcBef>
            </a:pPr>
            <a:r>
              <a:rPr lang="en-US" sz="1800" b="0" dirty="0">
                <a:solidFill>
                  <a:schemeClr val="tx1"/>
                </a:solidFill>
                <a:latin typeface="+mn-lt"/>
              </a:rPr>
              <a:t>Merlin Bird ID (based on Cornell Tech technology!)</a:t>
            </a:r>
          </a:p>
        </p:txBody>
      </p:sp>
    </p:spTree>
    <p:extLst>
      <p:ext uri="{BB962C8B-B14F-4D97-AF65-F5344CB8AC3E}">
        <p14:creationId xmlns:p14="http://schemas.microsoft.com/office/powerpoint/2010/main" val="1845904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custDataLst>
              <p:tags r:id="rId1"/>
            </p:custDataLst>
          </p:nvPr>
        </p:nvSpPr>
        <p:spPr>
          <a:xfrm>
            <a:off x="457200" y="0"/>
            <a:ext cx="8229600" cy="914400"/>
          </a:xfrm>
        </p:spPr>
        <p:txBody>
          <a:bodyPr/>
          <a:lstStyle/>
          <a:p>
            <a:pPr eaLnBrk="1" hangingPunct="1"/>
            <a:r>
              <a:rPr lang="en-US"/>
              <a:t>Vision in space</a:t>
            </a:r>
          </a:p>
        </p:txBody>
      </p:sp>
      <p:pic>
        <p:nvPicPr>
          <p:cNvPr id="5" name="Picture 6" descr="1198865273_31824-1_Sol1369A_WestValley_L257F_br"/>
          <p:cNvPicPr>
            <a:picLocks noChangeAspect="1" noChangeArrowheads="1"/>
          </p:cNvPicPr>
          <p:nvPr>
            <p:custDataLst>
              <p:tags r:id="rId2"/>
            </p:custDataLst>
          </p:nvPr>
        </p:nvPicPr>
        <p:blipFill>
          <a:blip r:embed="rId6" cstate="print"/>
          <a:srcRect/>
          <a:stretch>
            <a:fillRect/>
          </a:stretch>
        </p:blipFill>
        <p:spPr bwMode="auto">
          <a:xfrm>
            <a:off x="304800" y="1276350"/>
            <a:ext cx="8534400" cy="2333625"/>
          </a:xfrm>
          <a:prstGeom prst="rect">
            <a:avLst/>
          </a:prstGeom>
          <a:noFill/>
          <a:ln w="9525">
            <a:noFill/>
            <a:miter lim="800000"/>
            <a:headEnd/>
            <a:tailEnd/>
          </a:ln>
        </p:spPr>
      </p:pic>
      <p:sp>
        <p:nvSpPr>
          <p:cNvPr id="6" name="Rectangle 7"/>
          <p:cNvSpPr>
            <a:spLocks noChangeArrowheads="1"/>
          </p:cNvSpPr>
          <p:nvPr>
            <p:custDataLst>
              <p:tags r:id="rId3"/>
            </p:custDataLst>
          </p:nvPr>
        </p:nvSpPr>
        <p:spPr bwMode="auto">
          <a:xfrm>
            <a:off x="685800" y="4495800"/>
            <a:ext cx="8001000" cy="1676400"/>
          </a:xfrm>
          <a:prstGeom prst="rect">
            <a:avLst/>
          </a:prstGeom>
          <a:noFill/>
          <a:ln w="9525">
            <a:noFill/>
            <a:miter lim="800000"/>
            <a:headEnd/>
            <a:tailEnd/>
          </a:ln>
        </p:spPr>
        <p:txBody>
          <a:bodyPr/>
          <a:lstStyle/>
          <a:p>
            <a:pPr marL="342900" indent="-342900" fontAlgn="base">
              <a:spcBef>
                <a:spcPct val="20000"/>
              </a:spcBef>
              <a:spcAft>
                <a:spcPct val="0"/>
              </a:spcAft>
            </a:pPr>
            <a:r>
              <a:rPr lang="en-US" sz="2800" dirty="0">
                <a:solidFill>
                  <a:prstClr val="black"/>
                </a:solidFill>
                <a:latin typeface="Arial" charset="0"/>
              </a:rPr>
              <a:t>Vision systems (JPL) used for several tasks</a:t>
            </a:r>
          </a:p>
          <a:p>
            <a:pPr marL="742950" lvl="1" indent="-285750" fontAlgn="base">
              <a:spcBef>
                <a:spcPct val="20000"/>
              </a:spcBef>
              <a:spcAft>
                <a:spcPct val="0"/>
              </a:spcAft>
              <a:buFontTx/>
              <a:buChar char="•"/>
            </a:pPr>
            <a:r>
              <a:rPr lang="en-US" sz="2000" dirty="0">
                <a:solidFill>
                  <a:prstClr val="black"/>
                </a:solidFill>
                <a:latin typeface="Arial" charset="0"/>
              </a:rPr>
              <a:t>Panorama stitching</a:t>
            </a:r>
          </a:p>
          <a:p>
            <a:pPr marL="742950" lvl="1" indent="-285750" fontAlgn="base">
              <a:spcBef>
                <a:spcPct val="20000"/>
              </a:spcBef>
              <a:spcAft>
                <a:spcPct val="0"/>
              </a:spcAft>
              <a:buFontTx/>
              <a:buChar char="•"/>
            </a:pPr>
            <a:r>
              <a:rPr lang="en-US" sz="2000" dirty="0">
                <a:solidFill>
                  <a:prstClr val="black"/>
                </a:solidFill>
                <a:latin typeface="Arial" charset="0"/>
              </a:rPr>
              <a:t>3D terrain modeling</a:t>
            </a:r>
          </a:p>
          <a:p>
            <a:pPr marL="742950" lvl="1" indent="-285750" fontAlgn="base">
              <a:spcBef>
                <a:spcPct val="20000"/>
              </a:spcBef>
              <a:spcAft>
                <a:spcPct val="0"/>
              </a:spcAft>
              <a:buFontTx/>
              <a:buChar char="•"/>
            </a:pPr>
            <a:r>
              <a:rPr lang="en-US" sz="2000" dirty="0">
                <a:solidFill>
                  <a:prstClr val="black"/>
                </a:solidFill>
                <a:latin typeface="Arial" charset="0"/>
              </a:rPr>
              <a:t>Obstacle detection, position tracking</a:t>
            </a:r>
          </a:p>
          <a:p>
            <a:pPr marL="742950" lvl="1" indent="-285750" fontAlgn="base">
              <a:spcBef>
                <a:spcPct val="20000"/>
              </a:spcBef>
              <a:spcAft>
                <a:spcPct val="0"/>
              </a:spcAft>
              <a:buFontTx/>
              <a:buChar char="•"/>
            </a:pPr>
            <a:r>
              <a:rPr lang="en-US" sz="2000" dirty="0">
                <a:solidFill>
                  <a:prstClr val="black"/>
                </a:solidFill>
                <a:latin typeface="Arial" charset="0"/>
              </a:rPr>
              <a:t>For more, read “</a:t>
            </a:r>
            <a:r>
              <a:rPr lang="en-US" sz="2000" dirty="0">
                <a:solidFill>
                  <a:prstClr val="black"/>
                </a:solidFill>
                <a:latin typeface="Arial" charset="0"/>
                <a:hlinkClick r:id="rId7"/>
              </a:rPr>
              <a:t>Computer Vision On Mars</a:t>
            </a:r>
            <a:r>
              <a:rPr lang="en-US" sz="2000" dirty="0">
                <a:solidFill>
                  <a:prstClr val="black"/>
                </a:solidFill>
                <a:latin typeface="Arial" charset="0"/>
              </a:rPr>
              <a:t>” by </a:t>
            </a:r>
            <a:r>
              <a:rPr lang="en-US" sz="2000" dirty="0" err="1">
                <a:solidFill>
                  <a:prstClr val="black"/>
                </a:solidFill>
                <a:latin typeface="Arial" charset="0"/>
              </a:rPr>
              <a:t>Matthies</a:t>
            </a:r>
            <a:r>
              <a:rPr lang="en-US" sz="2000" dirty="0">
                <a:solidFill>
                  <a:prstClr val="black"/>
                </a:solidFill>
                <a:latin typeface="Arial" charset="0"/>
              </a:rPr>
              <a:t> et al.</a:t>
            </a:r>
          </a:p>
        </p:txBody>
      </p:sp>
      <p:sp>
        <p:nvSpPr>
          <p:cNvPr id="7" name="Rectangle 8"/>
          <p:cNvSpPr>
            <a:spLocks noChangeArrowheads="1"/>
          </p:cNvSpPr>
          <p:nvPr>
            <p:custDataLst>
              <p:tags r:id="rId4"/>
            </p:custDataLst>
          </p:nvPr>
        </p:nvSpPr>
        <p:spPr bwMode="auto">
          <a:xfrm>
            <a:off x="838200" y="3609975"/>
            <a:ext cx="7772400" cy="581025"/>
          </a:xfrm>
          <a:prstGeom prst="rect">
            <a:avLst/>
          </a:prstGeom>
          <a:noFill/>
          <a:ln w="9525">
            <a:noFill/>
            <a:miter lim="800000"/>
            <a:headEnd/>
            <a:tailEnd/>
          </a:ln>
        </p:spPr>
        <p:txBody>
          <a:bodyPr anchor="ctr">
            <a:spAutoFit/>
          </a:bodyPr>
          <a:lstStyle/>
          <a:p>
            <a:pPr fontAlgn="base">
              <a:spcBef>
                <a:spcPct val="0"/>
              </a:spcBef>
              <a:spcAft>
                <a:spcPct val="0"/>
              </a:spcAft>
            </a:pPr>
            <a:r>
              <a:rPr lang="en-US" sz="1600">
                <a:solidFill>
                  <a:prstClr val="black"/>
                </a:solidFill>
                <a:latin typeface="Arial" charset="0"/>
                <a:hlinkClick r:id="rId8"/>
              </a:rPr>
              <a:t>NASA'S Mars Exploration Rover Spirit </a:t>
            </a:r>
            <a:r>
              <a:rPr lang="en-US" sz="1600">
                <a:solidFill>
                  <a:prstClr val="black"/>
                </a:solidFill>
                <a:latin typeface="Arial" charset="0"/>
              </a:rPr>
              <a:t>captured this westward view from atop </a:t>
            </a:r>
            <a:br>
              <a:rPr lang="en-US" sz="1600">
                <a:solidFill>
                  <a:prstClr val="black"/>
                </a:solidFill>
                <a:latin typeface="Arial" charset="0"/>
              </a:rPr>
            </a:br>
            <a:r>
              <a:rPr lang="en-US" sz="1600">
                <a:solidFill>
                  <a:prstClr val="black"/>
                </a:solidFill>
                <a:latin typeface="Arial" charset="0"/>
              </a:rPr>
              <a:t>a low plateau where Spirit spent the closing months of 2007. </a:t>
            </a:r>
          </a:p>
        </p:txBody>
      </p:sp>
      <p:sp>
        <p:nvSpPr>
          <p:cNvPr id="8" name="TextBox 7"/>
          <p:cNvSpPr txBox="1"/>
          <p:nvPr/>
        </p:nvSpPr>
        <p:spPr>
          <a:xfrm>
            <a:off x="5275150" y="6423835"/>
            <a:ext cx="2978263" cy="369332"/>
          </a:xfrm>
          <a:prstGeom prst="rect">
            <a:avLst/>
          </a:prstGeom>
          <a:noFill/>
        </p:spPr>
        <p:txBody>
          <a:bodyPr wrap="square" rtlCol="0">
            <a:spAutoFit/>
          </a:bodyPr>
          <a:lstStyle/>
          <a:p>
            <a:r>
              <a:rPr lang="en-US" dirty="0"/>
              <a:t>Slide from James Hayes</a:t>
            </a:r>
          </a:p>
        </p:txBody>
      </p:sp>
    </p:spTree>
    <p:extLst>
      <p:ext uri="{BB962C8B-B14F-4D97-AF65-F5344CB8AC3E}">
        <p14:creationId xmlns:p14="http://schemas.microsoft.com/office/powerpoint/2010/main" val="696579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custDataLst>
              <p:tags r:id="rId1"/>
            </p:custDataLst>
          </p:nvPr>
        </p:nvSpPr>
        <p:spPr>
          <a:xfrm>
            <a:off x="457200" y="0"/>
            <a:ext cx="8229600" cy="914400"/>
          </a:xfrm>
        </p:spPr>
        <p:txBody>
          <a:bodyPr/>
          <a:lstStyle/>
          <a:p>
            <a:pPr eaLnBrk="1" hangingPunct="1"/>
            <a:r>
              <a:rPr lang="en-US" dirty="0"/>
              <a:t>Automatic Image and Video Editing</a:t>
            </a:r>
          </a:p>
        </p:txBody>
      </p:sp>
      <p:sp>
        <p:nvSpPr>
          <p:cNvPr id="3" name="TextBox 2"/>
          <p:cNvSpPr txBox="1"/>
          <p:nvPr/>
        </p:nvSpPr>
        <p:spPr>
          <a:xfrm>
            <a:off x="976879" y="2311776"/>
            <a:ext cx="1888634" cy="646331"/>
          </a:xfrm>
          <a:prstGeom prst="rect">
            <a:avLst/>
          </a:prstGeom>
          <a:noFill/>
        </p:spPr>
        <p:txBody>
          <a:bodyPr wrap="square" rtlCol="0">
            <a:spAutoFit/>
          </a:bodyPr>
          <a:lstStyle/>
          <a:p>
            <a:r>
              <a:rPr lang="en-US" dirty="0"/>
              <a:t>Given a single image at day </a:t>
            </a:r>
          </a:p>
        </p:txBody>
      </p:sp>
      <p:sp>
        <p:nvSpPr>
          <p:cNvPr id="8" name="TextBox 7"/>
          <p:cNvSpPr txBox="1"/>
          <p:nvPr/>
        </p:nvSpPr>
        <p:spPr>
          <a:xfrm>
            <a:off x="2637574" y="1099066"/>
            <a:ext cx="4607616" cy="369332"/>
          </a:xfrm>
          <a:prstGeom prst="rect">
            <a:avLst/>
          </a:prstGeom>
          <a:noFill/>
        </p:spPr>
        <p:txBody>
          <a:bodyPr wrap="square" rtlCol="0">
            <a:spAutoFit/>
          </a:bodyPr>
          <a:lstStyle/>
          <a:p>
            <a:r>
              <a:rPr lang="en-US" dirty="0"/>
              <a:t>Data driven approach of image editing</a:t>
            </a:r>
          </a:p>
        </p:txBody>
      </p:sp>
      <p:pic>
        <p:nvPicPr>
          <p:cNvPr id="10" name="Picture 9" descr="Screen Shot 2015-01-11 at 10.26.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53126"/>
            <a:ext cx="9144000" cy="2162689"/>
          </a:xfrm>
          <a:prstGeom prst="rect">
            <a:avLst/>
          </a:prstGeom>
        </p:spPr>
      </p:pic>
      <p:sp>
        <p:nvSpPr>
          <p:cNvPr id="11" name="TextBox 10"/>
          <p:cNvSpPr txBox="1"/>
          <p:nvPr/>
        </p:nvSpPr>
        <p:spPr>
          <a:xfrm>
            <a:off x="5864211" y="2380113"/>
            <a:ext cx="2761958" cy="646331"/>
          </a:xfrm>
          <a:prstGeom prst="rect">
            <a:avLst/>
          </a:prstGeom>
          <a:noFill/>
        </p:spPr>
        <p:txBody>
          <a:bodyPr wrap="square" rtlCol="0">
            <a:spAutoFit/>
          </a:bodyPr>
          <a:lstStyle/>
          <a:p>
            <a:r>
              <a:rPr lang="en-US" dirty="0"/>
              <a:t>A hallucination of the same scene  at night</a:t>
            </a:r>
          </a:p>
        </p:txBody>
      </p:sp>
      <p:sp>
        <p:nvSpPr>
          <p:cNvPr id="12" name="TextBox 11"/>
          <p:cNvSpPr txBox="1"/>
          <p:nvPr/>
        </p:nvSpPr>
        <p:spPr>
          <a:xfrm>
            <a:off x="3842393" y="2276610"/>
            <a:ext cx="1497882" cy="923330"/>
          </a:xfrm>
          <a:prstGeom prst="rect">
            <a:avLst/>
          </a:prstGeom>
          <a:noFill/>
        </p:spPr>
        <p:txBody>
          <a:bodyPr wrap="square" rtlCol="0">
            <a:spAutoFit/>
          </a:bodyPr>
          <a:lstStyle/>
          <a:p>
            <a:r>
              <a:rPr lang="en-US" dirty="0"/>
              <a:t>Database of time-lapse videos</a:t>
            </a:r>
          </a:p>
        </p:txBody>
      </p:sp>
      <p:sp>
        <p:nvSpPr>
          <p:cNvPr id="13" name="TextBox 12"/>
          <p:cNvSpPr txBox="1"/>
          <p:nvPr/>
        </p:nvSpPr>
        <p:spPr>
          <a:xfrm>
            <a:off x="3451641" y="5795722"/>
            <a:ext cx="5235159" cy="646331"/>
          </a:xfrm>
          <a:prstGeom prst="rect">
            <a:avLst/>
          </a:prstGeom>
          <a:noFill/>
        </p:spPr>
        <p:txBody>
          <a:bodyPr wrap="square" rtlCol="0">
            <a:spAutoFit/>
          </a:bodyPr>
          <a:lstStyle/>
          <a:p>
            <a:r>
              <a:rPr lang="en-US" dirty="0" err="1"/>
              <a:t>YiChang</a:t>
            </a:r>
            <a:r>
              <a:rPr lang="en-US" dirty="0"/>
              <a:t> Shi, Sylvain Pairs, </a:t>
            </a:r>
            <a:r>
              <a:rPr lang="en-US" dirty="0" err="1"/>
              <a:t>Fredo</a:t>
            </a:r>
            <a:r>
              <a:rPr lang="en-US" dirty="0"/>
              <a:t> Durand, and William T Freeman, SIGGRAPH ASIA 2013 </a:t>
            </a:r>
          </a:p>
        </p:txBody>
      </p:sp>
    </p:spTree>
    <p:extLst>
      <p:ext uri="{BB962C8B-B14F-4D97-AF65-F5344CB8AC3E}">
        <p14:creationId xmlns:p14="http://schemas.microsoft.com/office/powerpoint/2010/main" val="2642775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teaser_original"/>
          <p:cNvPicPr>
            <a:picLocks noChangeArrowheads="1"/>
          </p:cNvPicPr>
          <p:nvPr/>
        </p:nvPicPr>
        <p:blipFill>
          <a:blip r:embed="rId3" cstate="print"/>
          <a:srcRect/>
          <a:stretch>
            <a:fillRect/>
          </a:stretch>
        </p:blipFill>
        <p:spPr bwMode="auto">
          <a:xfrm>
            <a:off x="1572090" y="1269714"/>
            <a:ext cx="5999821" cy="4520591"/>
          </a:xfrm>
          <a:prstGeom prst="rect">
            <a:avLst/>
          </a:prstGeom>
          <a:noFill/>
        </p:spPr>
      </p:pic>
      <p:pic>
        <p:nvPicPr>
          <p:cNvPr id="137223" name="Picture 7" descr="teaser_input"/>
          <p:cNvPicPr>
            <a:picLocks noChangeAspect="1" noChangeArrowheads="1"/>
          </p:cNvPicPr>
          <p:nvPr/>
        </p:nvPicPr>
        <p:blipFill>
          <a:blip r:embed="rId4" cstate="print"/>
          <a:srcRect/>
          <a:stretch>
            <a:fillRect/>
          </a:stretch>
        </p:blipFill>
        <p:spPr bwMode="auto">
          <a:xfrm>
            <a:off x="1558594" y="1344613"/>
            <a:ext cx="6026812" cy="4522787"/>
          </a:xfrm>
          <a:prstGeom prst="rect">
            <a:avLst/>
          </a:prstGeom>
          <a:noFill/>
        </p:spPr>
      </p:pic>
      <p:sp>
        <p:nvSpPr>
          <p:cNvPr id="137218" name="Rectangle 2"/>
          <p:cNvSpPr>
            <a:spLocks noGrp="1" noChangeArrowheads="1"/>
          </p:cNvSpPr>
          <p:nvPr>
            <p:ph type="title"/>
          </p:nvPr>
        </p:nvSpPr>
        <p:spPr>
          <a:xfrm>
            <a:off x="304800" y="-152400"/>
            <a:ext cx="8402638" cy="1219200"/>
          </a:xfrm>
        </p:spPr>
        <p:txBody>
          <a:bodyPr/>
          <a:lstStyle/>
          <a:p>
            <a:r>
              <a:rPr lang="en-US" dirty="0"/>
              <a:t>Scene Completion</a:t>
            </a:r>
            <a:endParaRPr lang="en-US" b="0" dirty="0"/>
          </a:p>
        </p:txBody>
      </p:sp>
      <p:sp>
        <p:nvSpPr>
          <p:cNvPr id="6" name="Rectangle 3"/>
          <p:cNvSpPr txBox="1">
            <a:spLocks noChangeArrowheads="1"/>
          </p:cNvSpPr>
          <p:nvPr/>
        </p:nvSpPr>
        <p:spPr>
          <a:xfrm>
            <a:off x="76200" y="6019800"/>
            <a:ext cx="8839200" cy="1066800"/>
          </a:xfrm>
          <a:prstGeom prst="rect">
            <a:avLst/>
          </a:prstGeom>
        </p:spPr>
        <p:txBody>
          <a:bodyPr/>
          <a:lstStyle/>
          <a:p>
            <a:pPr marL="342900" algn="ctr">
              <a:spcBef>
                <a:spcPct val="20000"/>
              </a:spcBef>
              <a:defRPr/>
            </a:pPr>
            <a:r>
              <a:rPr lang="en-US" sz="2400" dirty="0">
                <a:solidFill>
                  <a:prstClr val="black"/>
                </a:solidFill>
              </a:rPr>
              <a:t>[Hays and Efros. Scene Completion Using Millions of Photographs. SIGGRAPH 2007 and CACM October 2008.]</a:t>
            </a:r>
          </a:p>
        </p:txBody>
      </p:sp>
    </p:spTree>
    <p:extLst>
      <p:ext uri="{BB962C8B-B14F-4D97-AF65-F5344CB8AC3E}">
        <p14:creationId xmlns:p14="http://schemas.microsoft.com/office/powerpoint/2010/main" val="15008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223"/>
                                        </p:tgtEl>
                                        <p:attrNameLst>
                                          <p:attrName>style.visibility</p:attrName>
                                        </p:attrNameLst>
                                      </p:cBhvr>
                                      <p:to>
                                        <p:strVal val="visible"/>
                                      </p:to>
                                    </p:set>
                                    <p:animEffect transition="in" filter="fade">
                                      <p:cBhvr>
                                        <p:cTn id="7" dur="500"/>
                                        <p:tgtEl>
                                          <p:spTgt spid="1372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218"/>
                                        </p:tgtEl>
                                        <p:attrNameLst>
                                          <p:attrName>style.visibility</p:attrName>
                                        </p:attrNameLst>
                                      </p:cBhvr>
                                      <p:to>
                                        <p:strVal val="visible"/>
                                      </p:to>
                                    </p:set>
                                    <p:animEffect transition="in" filter="fade">
                                      <p:cBhvr>
                                        <p:cTn id="10" dur="500"/>
                                        <p:tgtEl>
                                          <p:spTgt spid="137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7890" name="Picture 2" descr="teaser_input"/>
          <p:cNvPicPr>
            <a:picLocks noChangeAspect="1" noChangeArrowheads="1"/>
          </p:cNvPicPr>
          <p:nvPr/>
        </p:nvPicPr>
        <p:blipFill>
          <a:blip r:embed="rId3" cstate="print"/>
          <a:srcRect/>
          <a:stretch>
            <a:fillRect/>
          </a:stretch>
        </p:blipFill>
        <p:spPr bwMode="auto">
          <a:xfrm>
            <a:off x="228600" y="2590800"/>
            <a:ext cx="2286000" cy="1714500"/>
          </a:xfrm>
          <a:prstGeom prst="rect">
            <a:avLst/>
          </a:prstGeom>
          <a:noFill/>
        </p:spPr>
      </p:pic>
      <p:sp>
        <p:nvSpPr>
          <p:cNvPr id="677892" name="Text Box 4"/>
          <p:cNvSpPr txBox="1">
            <a:spLocks noChangeArrowheads="1"/>
          </p:cNvSpPr>
          <p:nvPr/>
        </p:nvSpPr>
        <p:spPr bwMode="auto">
          <a:xfrm>
            <a:off x="3962400" y="5943600"/>
            <a:ext cx="4724400" cy="830997"/>
          </a:xfrm>
          <a:prstGeom prst="rect">
            <a:avLst/>
          </a:prstGeom>
          <a:noFill/>
          <a:ln w="9525">
            <a:noFill/>
            <a:miter lim="800000"/>
            <a:headEnd/>
            <a:tailEnd/>
          </a:ln>
          <a:effectLst/>
        </p:spPr>
        <p:txBody>
          <a:bodyPr wrap="square">
            <a:spAutoFit/>
          </a:bodyPr>
          <a:lstStyle/>
          <a:p>
            <a:pPr>
              <a:spcBef>
                <a:spcPct val="50000"/>
              </a:spcBef>
            </a:pPr>
            <a:r>
              <a:rPr lang="en-US" sz="2400" dirty="0">
                <a:solidFill>
                  <a:prstClr val="black"/>
                </a:solidFill>
              </a:rPr>
              <a:t>Nearest neighbor scenes from database of 2.3 million photos</a:t>
            </a:r>
          </a:p>
        </p:txBody>
      </p:sp>
      <p:pic>
        <p:nvPicPr>
          <p:cNvPr id="9218" name="Picture 2" descr="E:\presentations\Siggraph 2007\images\montages\IMG_0681_mask.bmp"/>
          <p:cNvPicPr>
            <a:picLocks noChangeAspect="1" noChangeArrowheads="1"/>
          </p:cNvPicPr>
          <p:nvPr/>
        </p:nvPicPr>
        <p:blipFill>
          <a:blip r:embed="rId4" cstate="print"/>
          <a:srcRect/>
          <a:stretch>
            <a:fillRect/>
          </a:stretch>
        </p:blipFill>
        <p:spPr bwMode="auto">
          <a:xfrm>
            <a:off x="2667000" y="1047750"/>
            <a:ext cx="6371167" cy="4778375"/>
          </a:xfrm>
          <a:prstGeom prst="rect">
            <a:avLst/>
          </a:prstGeom>
          <a:noFill/>
        </p:spPr>
      </p:pic>
    </p:spTree>
    <p:extLst>
      <p:ext uri="{BB962C8B-B14F-4D97-AF65-F5344CB8AC3E}">
        <p14:creationId xmlns:p14="http://schemas.microsoft.com/office/powerpoint/2010/main" val="3987512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4" name="Picture 2" descr="0007_landscape_00084_132090349_27e120a56c_1_11254121@N00"/>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668677" name="Picture 5" descr="0007_landscape_00084_132090349_27e120a56c_1_11254121@N00"/>
          <p:cNvPicPr>
            <a:picLocks noChangeAspect="1" noChangeArrowheads="1"/>
          </p:cNvPicPr>
          <p:nvPr/>
        </p:nvPicPr>
        <p:blipFill>
          <a:blip r:embed="rId3" cstate="print"/>
          <a:srcRect l="4861" t="13704" r="17084" b="7964"/>
          <a:stretch>
            <a:fillRect/>
          </a:stretch>
        </p:blipFill>
        <p:spPr bwMode="auto">
          <a:xfrm>
            <a:off x="444500" y="939800"/>
            <a:ext cx="7137400" cy="5372100"/>
          </a:xfrm>
          <a:prstGeom prst="rect">
            <a:avLst/>
          </a:prstGeom>
          <a:noFill/>
        </p:spPr>
      </p:pic>
      <p:pic>
        <p:nvPicPr>
          <p:cNvPr id="668675" name="Picture 3" descr="IMG_0681_mask_red"/>
          <p:cNvPicPr>
            <a:picLocks noChangeAspect="1" noChangeArrowheads="1"/>
          </p:cNvPicPr>
          <p:nvPr/>
        </p:nvPicPr>
        <p:blipFill>
          <a:blip r:embed="rId4" cstate="print"/>
          <a:srcRect/>
          <a:stretch>
            <a:fillRect/>
          </a:stretch>
        </p:blipFill>
        <p:spPr bwMode="auto">
          <a:xfrm>
            <a:off x="444500" y="942975"/>
            <a:ext cx="7143750" cy="5357813"/>
          </a:xfrm>
          <a:prstGeom prst="rect">
            <a:avLst/>
          </a:prstGeom>
          <a:noFill/>
        </p:spPr>
      </p:pic>
      <p:pic>
        <p:nvPicPr>
          <p:cNvPr id="668676" name="Picture 4" descr="teaser_output"/>
          <p:cNvPicPr>
            <a:picLocks noChangeAspect="1" noChangeArrowheads="1"/>
          </p:cNvPicPr>
          <p:nvPr/>
        </p:nvPicPr>
        <p:blipFill>
          <a:blip r:embed="rId5" cstate="print"/>
          <a:srcRect/>
          <a:stretch>
            <a:fillRect/>
          </a:stretch>
        </p:blipFill>
        <p:spPr bwMode="auto">
          <a:xfrm>
            <a:off x="444500" y="946150"/>
            <a:ext cx="7143750" cy="5357813"/>
          </a:xfrm>
          <a:prstGeom prst="rect">
            <a:avLst/>
          </a:prstGeom>
          <a:noFill/>
        </p:spPr>
      </p:pic>
      <p:sp>
        <p:nvSpPr>
          <p:cNvPr id="668678" name="Text Box 6"/>
          <p:cNvSpPr txBox="1">
            <a:spLocks noChangeArrowheads="1"/>
          </p:cNvSpPr>
          <p:nvPr/>
        </p:nvSpPr>
        <p:spPr bwMode="auto">
          <a:xfrm>
            <a:off x="1524000" y="6338888"/>
            <a:ext cx="4876800" cy="519112"/>
          </a:xfrm>
          <a:prstGeom prst="rect">
            <a:avLst/>
          </a:prstGeom>
          <a:noFill/>
          <a:ln w="9525">
            <a:noFill/>
            <a:miter lim="800000"/>
            <a:headEnd/>
            <a:tailEnd/>
          </a:ln>
          <a:effectLst/>
        </p:spPr>
        <p:txBody>
          <a:bodyPr>
            <a:spAutoFit/>
          </a:bodyPr>
          <a:lstStyle/>
          <a:p>
            <a:pPr>
              <a:spcBef>
                <a:spcPct val="50000"/>
              </a:spcBef>
            </a:pPr>
            <a:r>
              <a:rPr lang="en-US" sz="2800">
                <a:solidFill>
                  <a:prstClr val="black"/>
                </a:solidFill>
              </a:rPr>
              <a:t>Graph cut + Poisson blending</a:t>
            </a:r>
          </a:p>
        </p:txBody>
      </p:sp>
    </p:spTree>
    <p:custDataLst>
      <p:tags r:id="rId1"/>
    </p:custDataLst>
    <p:extLst>
      <p:ext uri="{BB962C8B-B14F-4D97-AF65-F5344CB8AC3E}">
        <p14:creationId xmlns:p14="http://schemas.microsoft.com/office/powerpoint/2010/main" val="198916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8674"/>
                                        </p:tgtEl>
                                        <p:attrNameLst>
                                          <p:attrName>style.visibility</p:attrName>
                                        </p:attrNameLst>
                                      </p:cBhvr>
                                      <p:to>
                                        <p:strVal val="visible"/>
                                      </p:to>
                                    </p:set>
                                    <p:animEffect transition="in" filter="fade">
                                      <p:cBhvr>
                                        <p:cTn id="7" dur="1000"/>
                                        <p:tgtEl>
                                          <p:spTgt spid="668674"/>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668677"/>
                                        </p:tgtEl>
                                        <p:attrNameLst>
                                          <p:attrName>style.visibility</p:attrName>
                                        </p:attrNameLst>
                                      </p:cBhvr>
                                      <p:to>
                                        <p:strVal val="visible"/>
                                      </p:to>
                                    </p:set>
                                  </p:childTnLst>
                                </p:cTn>
                              </p:par>
                            </p:childTnLst>
                          </p:cTn>
                        </p:par>
                        <p:par>
                          <p:cTn id="11" fill="hold">
                            <p:stCondLst>
                              <p:cond delay="1000"/>
                            </p:stCondLst>
                            <p:childTnLst>
                              <p:par>
                                <p:cTn id="12" presetID="10" presetClass="exit" presetSubtype="0" fill="hold" nodeType="afterEffect">
                                  <p:stCondLst>
                                    <p:cond delay="1000"/>
                                  </p:stCondLst>
                                  <p:childTnLst>
                                    <p:animEffect transition="out" filter="fade">
                                      <p:cBhvr>
                                        <p:cTn id="13" dur="1000"/>
                                        <p:tgtEl>
                                          <p:spTgt spid="668674"/>
                                        </p:tgtEl>
                                      </p:cBhvr>
                                    </p:animEffect>
                                    <p:set>
                                      <p:cBhvr>
                                        <p:cTn id="14" dur="1" fill="hold">
                                          <p:stCondLst>
                                            <p:cond delay="999"/>
                                          </p:stCondLst>
                                        </p:cTn>
                                        <p:tgtEl>
                                          <p:spTgt spid="668674"/>
                                        </p:tgtEl>
                                        <p:attrNameLst>
                                          <p:attrName>style.visibility</p:attrName>
                                        </p:attrNameLst>
                                      </p:cBhvr>
                                      <p:to>
                                        <p:strVal val="hidden"/>
                                      </p:to>
                                    </p:set>
                                  </p:childTnLst>
                                </p:cTn>
                              </p:par>
                              <p:par>
                                <p:cTn id="15" presetID="10" presetClass="entr" presetSubtype="0" fill="hold" grpId="0" nodeType="withEffect">
                                  <p:stCondLst>
                                    <p:cond delay="1000"/>
                                  </p:stCondLst>
                                  <p:childTnLst>
                                    <p:set>
                                      <p:cBhvr>
                                        <p:cTn id="16" dur="1" fill="hold">
                                          <p:stCondLst>
                                            <p:cond delay="0"/>
                                          </p:stCondLst>
                                        </p:cTn>
                                        <p:tgtEl>
                                          <p:spTgt spid="668678"/>
                                        </p:tgtEl>
                                        <p:attrNameLst>
                                          <p:attrName>style.visibility</p:attrName>
                                        </p:attrNameLst>
                                      </p:cBhvr>
                                      <p:to>
                                        <p:strVal val="visible"/>
                                      </p:to>
                                    </p:set>
                                    <p:animEffect transition="in" filter="fade">
                                      <p:cBhvr>
                                        <p:cTn id="17" dur="1000"/>
                                        <p:tgtEl>
                                          <p:spTgt spid="6686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8676"/>
                                        </p:tgtEl>
                                        <p:attrNameLst>
                                          <p:attrName>style.visibility</p:attrName>
                                        </p:attrNameLst>
                                      </p:cBhvr>
                                      <p:to>
                                        <p:strVal val="visible"/>
                                      </p:to>
                                    </p:set>
                                    <p:animEffect transition="in" filter="fade">
                                      <p:cBhvr>
                                        <p:cTn id="22" dur="1000"/>
                                        <p:tgtEl>
                                          <p:spTgt spid="66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Image Forensics </a:t>
            </a:r>
          </a:p>
        </p:txBody>
      </p:sp>
      <p:sp>
        <p:nvSpPr>
          <p:cNvPr id="6" name="TextBox 5"/>
          <p:cNvSpPr txBox="1"/>
          <p:nvPr/>
        </p:nvSpPr>
        <p:spPr>
          <a:xfrm>
            <a:off x="2034975" y="6033899"/>
            <a:ext cx="6120225" cy="923330"/>
          </a:xfrm>
          <a:prstGeom prst="rect">
            <a:avLst/>
          </a:prstGeom>
          <a:noFill/>
        </p:spPr>
        <p:txBody>
          <a:bodyPr wrap="square" rtlCol="0">
            <a:spAutoFit/>
          </a:bodyPr>
          <a:lstStyle/>
          <a:p>
            <a:r>
              <a:rPr lang="en-US" dirty="0"/>
              <a:t>From </a:t>
            </a:r>
            <a:r>
              <a:rPr lang="en-US" dirty="0" err="1"/>
              <a:t>Hany</a:t>
            </a:r>
            <a:r>
              <a:rPr lang="en-US" dirty="0"/>
              <a:t> </a:t>
            </a:r>
            <a:r>
              <a:rPr lang="en-US" dirty="0" err="1"/>
              <a:t>Fraid</a:t>
            </a:r>
            <a:r>
              <a:rPr lang="en-US" dirty="0"/>
              <a:t>, Digital Image </a:t>
            </a:r>
            <a:r>
              <a:rPr lang="en-US" dirty="0" err="1"/>
              <a:t>Frensics</a:t>
            </a:r>
            <a:r>
              <a:rPr lang="en-US" dirty="0"/>
              <a:t> </a:t>
            </a:r>
          </a:p>
          <a:p>
            <a:r>
              <a:rPr lang="en-US" dirty="0"/>
              <a:t>http://</a:t>
            </a:r>
            <a:r>
              <a:rPr lang="en-US" dirty="0" err="1"/>
              <a:t>www.cs.dartmouth.edu</a:t>
            </a:r>
            <a:r>
              <a:rPr lang="en-US" dirty="0"/>
              <a:t>/</a:t>
            </a:r>
            <a:r>
              <a:rPr lang="en-US" dirty="0" err="1"/>
              <a:t>farid</a:t>
            </a:r>
            <a:r>
              <a:rPr lang="en-US" dirty="0"/>
              <a:t>/downloads/publications/sciam08.pdf</a:t>
            </a:r>
          </a:p>
        </p:txBody>
      </p:sp>
      <p:pic>
        <p:nvPicPr>
          <p:cNvPr id="9" name="Picture 8" descr="Screen Shot 2015-01-11 at 8.09.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28" y="1263432"/>
            <a:ext cx="6271237" cy="4660690"/>
          </a:xfrm>
          <a:prstGeom prst="rect">
            <a:avLst/>
          </a:prstGeom>
        </p:spPr>
      </p:pic>
    </p:spTree>
    <p:extLst>
      <p:ext uri="{BB962C8B-B14F-4D97-AF65-F5344CB8AC3E}">
        <p14:creationId xmlns:p14="http://schemas.microsoft.com/office/powerpoint/2010/main" val="2762615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34975" y="5819706"/>
            <a:ext cx="6120225" cy="923330"/>
          </a:xfrm>
          <a:prstGeom prst="rect">
            <a:avLst/>
          </a:prstGeom>
          <a:noFill/>
        </p:spPr>
        <p:txBody>
          <a:bodyPr wrap="square" rtlCol="0">
            <a:spAutoFit/>
          </a:bodyPr>
          <a:lstStyle/>
          <a:p>
            <a:r>
              <a:rPr lang="en-US" dirty="0"/>
              <a:t>From </a:t>
            </a:r>
            <a:r>
              <a:rPr lang="en-US" dirty="0" err="1"/>
              <a:t>Hany</a:t>
            </a:r>
            <a:r>
              <a:rPr lang="en-US" dirty="0"/>
              <a:t> </a:t>
            </a:r>
            <a:r>
              <a:rPr lang="en-US" dirty="0" err="1"/>
              <a:t>Fraid</a:t>
            </a:r>
            <a:r>
              <a:rPr lang="en-US" dirty="0"/>
              <a:t>, Digital Image </a:t>
            </a:r>
            <a:r>
              <a:rPr lang="en-US" dirty="0" err="1"/>
              <a:t>Frensics</a:t>
            </a:r>
            <a:r>
              <a:rPr lang="en-US" dirty="0"/>
              <a:t> </a:t>
            </a:r>
          </a:p>
          <a:p>
            <a:r>
              <a:rPr lang="en-US" dirty="0"/>
              <a:t>http://</a:t>
            </a:r>
            <a:r>
              <a:rPr lang="en-US" dirty="0" err="1"/>
              <a:t>www.cs.dartmouth.edu</a:t>
            </a:r>
            <a:r>
              <a:rPr lang="en-US" dirty="0"/>
              <a:t>/</a:t>
            </a:r>
            <a:r>
              <a:rPr lang="en-US" dirty="0" err="1"/>
              <a:t>farid</a:t>
            </a:r>
            <a:r>
              <a:rPr lang="en-US" dirty="0"/>
              <a:t>/downloads/publications/sciam08.pdf</a:t>
            </a:r>
          </a:p>
        </p:txBody>
      </p:sp>
      <p:pic>
        <p:nvPicPr>
          <p:cNvPr id="3" name="Picture 2" descr="Screen Shot 2015-01-11 at 8.09.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207" y="1295444"/>
            <a:ext cx="6094524" cy="4472467"/>
          </a:xfrm>
          <a:prstGeom prst="rect">
            <a:avLst/>
          </a:prstGeom>
        </p:spPr>
      </p:pic>
      <p:sp>
        <p:nvSpPr>
          <p:cNvPr id="4" name="TextBox 3"/>
          <p:cNvSpPr txBox="1"/>
          <p:nvPr/>
        </p:nvSpPr>
        <p:spPr>
          <a:xfrm>
            <a:off x="6657998" y="2891605"/>
            <a:ext cx="2486002" cy="1754327"/>
          </a:xfrm>
          <a:prstGeom prst="rect">
            <a:avLst/>
          </a:prstGeom>
          <a:noFill/>
        </p:spPr>
        <p:txBody>
          <a:bodyPr wrap="none" rtlCol="0">
            <a:spAutoFit/>
          </a:bodyPr>
          <a:lstStyle/>
          <a:p>
            <a:pPr marL="342900" indent="-342900">
              <a:buAutoNum type="arabicPeriod"/>
            </a:pPr>
            <a:r>
              <a:rPr lang="en-US" dirty="0"/>
              <a:t>They are not shot</a:t>
            </a:r>
          </a:p>
          <a:p>
            <a:r>
              <a:rPr lang="en-US" dirty="0"/>
              <a:t>Together.</a:t>
            </a:r>
          </a:p>
          <a:p>
            <a:r>
              <a:rPr lang="en-US" dirty="0"/>
              <a:t>2. The girl’s helmet</a:t>
            </a:r>
          </a:p>
          <a:p>
            <a:r>
              <a:rPr lang="en-US" dirty="0"/>
              <a:t>is the same as the man’s</a:t>
            </a:r>
          </a:p>
          <a:p>
            <a:r>
              <a:rPr lang="en-US" dirty="0"/>
              <a:t>but recolored.</a:t>
            </a:r>
          </a:p>
          <a:p>
            <a:r>
              <a:rPr lang="en-US" dirty="0"/>
              <a:t> </a:t>
            </a:r>
          </a:p>
        </p:txBody>
      </p:sp>
      <p:sp>
        <p:nvSpPr>
          <p:cNvPr id="5" name="TextBox 4"/>
          <p:cNvSpPr txBox="1"/>
          <p:nvPr/>
        </p:nvSpPr>
        <p:spPr>
          <a:xfrm>
            <a:off x="6854653" y="1320828"/>
            <a:ext cx="1438253" cy="1200329"/>
          </a:xfrm>
          <a:prstGeom prst="rect">
            <a:avLst/>
          </a:prstGeom>
          <a:noFill/>
        </p:spPr>
        <p:txBody>
          <a:bodyPr wrap="square" rtlCol="0">
            <a:spAutoFit/>
          </a:bodyPr>
          <a:lstStyle/>
          <a:p>
            <a:r>
              <a:rPr lang="en-US" dirty="0"/>
              <a:t>Arrows indicates light source direction</a:t>
            </a:r>
          </a:p>
        </p:txBody>
      </p:sp>
      <p:sp>
        <p:nvSpPr>
          <p:cNvPr id="10" name="Title 1"/>
          <p:cNvSpPr>
            <a:spLocks noGrp="1"/>
          </p:cNvSpPr>
          <p:nvPr>
            <p:ph type="title"/>
          </p:nvPr>
        </p:nvSpPr>
        <p:spPr>
          <a:xfrm>
            <a:off x="457200" y="274638"/>
            <a:ext cx="8229600" cy="1143000"/>
          </a:xfrm>
        </p:spPr>
        <p:txBody>
          <a:bodyPr>
            <a:normAutofit/>
          </a:bodyPr>
          <a:lstStyle/>
          <a:p>
            <a:r>
              <a:rPr lang="en-US" sz="2800" dirty="0"/>
              <a:t>Image Forensics </a:t>
            </a:r>
          </a:p>
        </p:txBody>
      </p:sp>
    </p:spTree>
    <p:extLst>
      <p:ext uri="{BB962C8B-B14F-4D97-AF65-F5344CB8AC3E}">
        <p14:creationId xmlns:p14="http://schemas.microsoft.com/office/powerpoint/2010/main" val="3228172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Applications of Computer Vision: Detecting cloning</a:t>
            </a:r>
          </a:p>
        </p:txBody>
      </p:sp>
      <p:sp>
        <p:nvSpPr>
          <p:cNvPr id="6" name="TextBox 5"/>
          <p:cNvSpPr txBox="1"/>
          <p:nvPr/>
        </p:nvSpPr>
        <p:spPr>
          <a:xfrm>
            <a:off x="2034975" y="5819706"/>
            <a:ext cx="6120225" cy="923330"/>
          </a:xfrm>
          <a:prstGeom prst="rect">
            <a:avLst/>
          </a:prstGeom>
          <a:noFill/>
        </p:spPr>
        <p:txBody>
          <a:bodyPr wrap="square" rtlCol="0">
            <a:spAutoFit/>
          </a:bodyPr>
          <a:lstStyle/>
          <a:p>
            <a:r>
              <a:rPr lang="en-US" dirty="0"/>
              <a:t>From </a:t>
            </a:r>
            <a:r>
              <a:rPr lang="en-US" dirty="0" err="1"/>
              <a:t>Hany</a:t>
            </a:r>
            <a:r>
              <a:rPr lang="en-US" dirty="0"/>
              <a:t> </a:t>
            </a:r>
            <a:r>
              <a:rPr lang="en-US" dirty="0" err="1"/>
              <a:t>Fraid</a:t>
            </a:r>
            <a:r>
              <a:rPr lang="en-US" dirty="0"/>
              <a:t>, Digital Image Forensics </a:t>
            </a:r>
          </a:p>
          <a:p>
            <a:r>
              <a:rPr lang="en-US" dirty="0">
                <a:hlinkClick r:id="rId2"/>
              </a:rPr>
              <a:t>http://</a:t>
            </a:r>
            <a:r>
              <a:rPr lang="en-US" dirty="0" err="1">
                <a:hlinkClick r:id="rId2"/>
              </a:rPr>
              <a:t>www.cs.dartmouth.edu</a:t>
            </a:r>
            <a:r>
              <a:rPr lang="en-US" dirty="0">
                <a:hlinkClick r:id="rId2"/>
              </a:rPr>
              <a:t>/</a:t>
            </a:r>
            <a:r>
              <a:rPr lang="en-US" dirty="0" err="1">
                <a:hlinkClick r:id="rId2"/>
              </a:rPr>
              <a:t>farid</a:t>
            </a:r>
            <a:r>
              <a:rPr lang="en-US" dirty="0">
                <a:hlinkClick r:id="rId2"/>
              </a:rPr>
              <a:t>/downloads/publications/sciam08.pdf</a:t>
            </a:r>
            <a:endParaRPr lang="en-US" dirty="0"/>
          </a:p>
        </p:txBody>
      </p:sp>
      <p:pic>
        <p:nvPicPr>
          <p:cNvPr id="7" name="Picture 6" descr="Screen Shot 2015-01-11 at 8.13.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1" y="1676916"/>
            <a:ext cx="8772913" cy="3448416"/>
          </a:xfrm>
          <a:prstGeom prst="rect">
            <a:avLst/>
          </a:prstGeom>
        </p:spPr>
      </p:pic>
    </p:spTree>
    <p:extLst>
      <p:ext uri="{BB962C8B-B14F-4D97-AF65-F5344CB8AC3E}">
        <p14:creationId xmlns:p14="http://schemas.microsoft.com/office/powerpoint/2010/main" val="2167688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Screen Shot 2015-04-23 at 5.52.59 PM.png"/>
          <p:cNvPicPr>
            <a:picLocks noChangeAspect="1"/>
          </p:cNvPicPr>
          <p:nvPr/>
        </p:nvPicPr>
        <p:blipFill>
          <a:blip r:embed="rId3">
            <a:extLst>
              <a:ext uri="{28A0092B-C50C-407E-A947-70E740481C1C}">
                <a14:useLocalDpi xmlns:a14="http://schemas.microsoft.com/office/drawing/2010/main" val="0"/>
              </a:ext>
            </a:extLst>
          </a:blip>
          <a:srcRect l="1392" t="16205" r="6075" b="1205"/>
          <a:stretch>
            <a:fillRect/>
          </a:stretch>
        </p:blipFill>
        <p:spPr bwMode="auto">
          <a:xfrm>
            <a:off x="28575" y="50800"/>
            <a:ext cx="9013825" cy="5745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7377986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latin typeface="Century Gothic"/>
                <a:cs typeface="Century Gothic"/>
              </a:rPr>
              <a:t>A bit about me</a:t>
            </a:r>
          </a:p>
        </p:txBody>
      </p:sp>
      <p:pic>
        <p:nvPicPr>
          <p:cNvPr id="3" name="Picture 2" descr="Screen Shot 2017-09-04 at 9.12.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24" y="1417638"/>
            <a:ext cx="6089625" cy="4802798"/>
          </a:xfrm>
          <a:prstGeom prst="rect">
            <a:avLst/>
          </a:prstGeom>
        </p:spPr>
      </p:pic>
      <p:pic>
        <p:nvPicPr>
          <p:cNvPr id="6" name="Picture 5" descr="Beijing_Tsinghua_University_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705" y="1417638"/>
            <a:ext cx="3124508" cy="1626962"/>
          </a:xfrm>
          <a:prstGeom prst="rect">
            <a:avLst/>
          </a:prstGeom>
        </p:spPr>
      </p:pic>
      <p:sp>
        <p:nvSpPr>
          <p:cNvPr id="7" name="TextBox 6"/>
          <p:cNvSpPr txBox="1"/>
          <p:nvPr/>
        </p:nvSpPr>
        <p:spPr>
          <a:xfrm flipH="1">
            <a:off x="6862302" y="3238133"/>
            <a:ext cx="2034975" cy="2031325"/>
          </a:xfrm>
          <a:prstGeom prst="rect">
            <a:avLst/>
          </a:prstGeom>
          <a:noFill/>
        </p:spPr>
        <p:txBody>
          <a:bodyPr wrap="square" rtlCol="0">
            <a:spAutoFit/>
          </a:bodyPr>
          <a:lstStyle/>
          <a:p>
            <a:r>
              <a:rPr lang="en-US" dirty="0"/>
              <a:t>College:</a:t>
            </a:r>
          </a:p>
          <a:p>
            <a:endParaRPr lang="en-US" dirty="0"/>
          </a:p>
          <a:p>
            <a:r>
              <a:rPr lang="en-US" dirty="0"/>
              <a:t>Tsinghua University</a:t>
            </a:r>
          </a:p>
          <a:p>
            <a:endParaRPr lang="en-US" dirty="0"/>
          </a:p>
          <a:p>
            <a:r>
              <a:rPr lang="en-US" dirty="0"/>
              <a:t>Beijing, China</a:t>
            </a:r>
          </a:p>
          <a:p>
            <a:endParaRPr lang="en-US" dirty="0"/>
          </a:p>
          <a:p>
            <a:r>
              <a:rPr lang="en-US" dirty="0"/>
              <a:t>Degree: Chemistry</a:t>
            </a:r>
          </a:p>
        </p:txBody>
      </p:sp>
    </p:spTree>
    <p:extLst>
      <p:ext uri="{BB962C8B-B14F-4D97-AF65-F5344CB8AC3E}">
        <p14:creationId xmlns:p14="http://schemas.microsoft.com/office/powerpoint/2010/main" val="2228221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&amp; Augmented Reality</a:t>
            </a:r>
          </a:p>
        </p:txBody>
      </p:sp>
      <p:grpSp>
        <p:nvGrpSpPr>
          <p:cNvPr id="6" name="Group 5"/>
          <p:cNvGrpSpPr/>
          <p:nvPr/>
        </p:nvGrpSpPr>
        <p:grpSpPr>
          <a:xfrm>
            <a:off x="990600" y="1061283"/>
            <a:ext cx="2895600" cy="2838510"/>
            <a:chOff x="609600" y="1371600"/>
            <a:chExt cx="2895600" cy="2838510"/>
          </a:xfrm>
        </p:grpSpPr>
        <p:pic>
          <p:nvPicPr>
            <p:cNvPr id="1000450" name="Picture 2" descr="http://onlinecmag.com/wp-content/uploads/2016/11/dsky.co_.jpg?x5957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371600"/>
              <a:ext cx="2895600" cy="2326034"/>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8"/>
            <p:cNvSpPr>
              <a:spLocks noChangeArrowheads="1"/>
            </p:cNvSpPr>
            <p:nvPr/>
          </p:nvSpPr>
          <p:spPr bwMode="auto">
            <a:xfrm>
              <a:off x="951665" y="3810000"/>
              <a:ext cx="2195987" cy="400110"/>
            </a:xfrm>
            <a:prstGeom prst="rect">
              <a:avLst/>
            </a:prstGeom>
            <a:noFill/>
            <a:ln w="9525">
              <a:noFill/>
              <a:miter lim="800000"/>
              <a:headEnd/>
              <a:tailEnd/>
            </a:ln>
            <a:effectLst/>
          </p:spPr>
          <p:txBody>
            <a:bodyPr wrap="none">
              <a:spAutoFit/>
            </a:bodyPr>
            <a:lstStyle/>
            <a:p>
              <a:pPr eaLnBrk="0" hangingPunct="0">
                <a:spcBef>
                  <a:spcPct val="0"/>
                </a:spcBef>
              </a:pPr>
              <a:r>
                <a:rPr lang="en-US" sz="2000" b="0" dirty="0">
                  <a:solidFill>
                    <a:schemeClr val="tx1"/>
                  </a:solidFill>
                  <a:latin typeface="+mn-lt"/>
                </a:rPr>
                <a:t>6DoF head tracking</a:t>
              </a:r>
            </a:p>
          </p:txBody>
        </p:sp>
      </p:grpSp>
      <p:grpSp>
        <p:nvGrpSpPr>
          <p:cNvPr id="9" name="Group 8"/>
          <p:cNvGrpSpPr/>
          <p:nvPr/>
        </p:nvGrpSpPr>
        <p:grpSpPr>
          <a:xfrm>
            <a:off x="4343400" y="1608423"/>
            <a:ext cx="3358858" cy="2290822"/>
            <a:chOff x="3352800" y="1600200"/>
            <a:chExt cx="3358858" cy="2290822"/>
          </a:xfrm>
        </p:grpSpPr>
        <p:pic>
          <p:nvPicPr>
            <p:cNvPr id="1000452" name="Picture 4" descr="http://media.gizmodo.co.uk/wp-content/uploads/2015/07/oculus-rift-final-620x3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600200"/>
              <a:ext cx="3358858" cy="1890712"/>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8"/>
            <p:cNvSpPr>
              <a:spLocks noChangeArrowheads="1"/>
            </p:cNvSpPr>
            <p:nvPr/>
          </p:nvSpPr>
          <p:spPr bwMode="auto">
            <a:xfrm>
              <a:off x="3884957" y="3490912"/>
              <a:ext cx="2439643" cy="400110"/>
            </a:xfrm>
            <a:prstGeom prst="rect">
              <a:avLst/>
            </a:prstGeom>
            <a:noFill/>
            <a:ln w="9525">
              <a:noFill/>
              <a:miter lim="800000"/>
              <a:headEnd/>
              <a:tailEnd/>
            </a:ln>
            <a:effectLst/>
          </p:spPr>
          <p:txBody>
            <a:bodyPr wrap="none">
              <a:spAutoFit/>
            </a:bodyPr>
            <a:lstStyle/>
            <a:p>
              <a:pPr eaLnBrk="0" hangingPunct="0">
                <a:spcBef>
                  <a:spcPct val="0"/>
                </a:spcBef>
              </a:pPr>
              <a:r>
                <a:rPr lang="en-US" sz="2000" b="0" dirty="0">
                  <a:solidFill>
                    <a:schemeClr val="tx1"/>
                  </a:solidFill>
                  <a:latin typeface="+mn-lt"/>
                </a:rPr>
                <a:t>Hand &amp; body tracking</a:t>
              </a:r>
            </a:p>
          </p:txBody>
        </p:sp>
      </p:grpSp>
      <p:grpSp>
        <p:nvGrpSpPr>
          <p:cNvPr id="11" name="Group 10"/>
          <p:cNvGrpSpPr/>
          <p:nvPr/>
        </p:nvGrpSpPr>
        <p:grpSpPr>
          <a:xfrm>
            <a:off x="5032229" y="4267200"/>
            <a:ext cx="3197371" cy="2377708"/>
            <a:chOff x="5032229" y="4219441"/>
            <a:chExt cx="3197371" cy="2377708"/>
          </a:xfrm>
        </p:grpSpPr>
        <p:pic>
          <p:nvPicPr>
            <p:cNvPr id="8" name="Picture 7"/>
            <p:cNvPicPr>
              <a:picLocks noChangeAspect="1"/>
            </p:cNvPicPr>
            <p:nvPr/>
          </p:nvPicPr>
          <p:blipFill>
            <a:blip r:embed="rId4"/>
            <a:stretch>
              <a:fillRect/>
            </a:stretch>
          </p:blipFill>
          <p:spPr>
            <a:xfrm>
              <a:off x="5032229" y="4219441"/>
              <a:ext cx="3197371" cy="1945254"/>
            </a:xfrm>
            <a:prstGeom prst="rect">
              <a:avLst/>
            </a:prstGeom>
          </p:spPr>
        </p:pic>
        <p:sp>
          <p:nvSpPr>
            <p:cNvPr id="13" name="Rectangle 8"/>
            <p:cNvSpPr>
              <a:spLocks noChangeArrowheads="1"/>
            </p:cNvSpPr>
            <p:nvPr/>
          </p:nvSpPr>
          <p:spPr bwMode="auto">
            <a:xfrm>
              <a:off x="5417410" y="6197039"/>
              <a:ext cx="2427011" cy="400110"/>
            </a:xfrm>
            <a:prstGeom prst="rect">
              <a:avLst/>
            </a:prstGeom>
            <a:noFill/>
            <a:ln w="9525">
              <a:noFill/>
              <a:miter lim="800000"/>
              <a:headEnd/>
              <a:tailEnd/>
            </a:ln>
            <a:effectLst/>
          </p:spPr>
          <p:txBody>
            <a:bodyPr wrap="none">
              <a:spAutoFit/>
            </a:bodyPr>
            <a:lstStyle/>
            <a:p>
              <a:pPr eaLnBrk="0" hangingPunct="0">
                <a:spcBef>
                  <a:spcPct val="0"/>
                </a:spcBef>
              </a:pPr>
              <a:r>
                <a:rPr lang="en-US" sz="2000" b="0" dirty="0">
                  <a:solidFill>
                    <a:schemeClr val="tx1"/>
                  </a:solidFill>
                  <a:latin typeface="+mn-lt"/>
                </a:rPr>
                <a:t>3D-360 video capture</a:t>
              </a:r>
            </a:p>
          </p:txBody>
        </p:sp>
      </p:grpSp>
      <p:pic>
        <p:nvPicPr>
          <p:cNvPr id="12" name="Picture 11"/>
          <p:cNvPicPr>
            <a:picLocks noChangeAspect="1"/>
          </p:cNvPicPr>
          <p:nvPr/>
        </p:nvPicPr>
        <p:blipFill>
          <a:blip r:embed="rId5"/>
          <a:stretch>
            <a:fillRect/>
          </a:stretch>
        </p:blipFill>
        <p:spPr>
          <a:xfrm>
            <a:off x="762000" y="4226368"/>
            <a:ext cx="3674986" cy="1993213"/>
          </a:xfrm>
          <a:prstGeom prst="rect">
            <a:avLst/>
          </a:prstGeom>
        </p:spPr>
      </p:pic>
      <p:sp>
        <p:nvSpPr>
          <p:cNvPr id="16" name="Rectangle 8"/>
          <p:cNvSpPr>
            <a:spLocks noChangeArrowheads="1"/>
          </p:cNvSpPr>
          <p:nvPr/>
        </p:nvSpPr>
        <p:spPr bwMode="auto">
          <a:xfrm>
            <a:off x="1252397" y="6229449"/>
            <a:ext cx="2694199" cy="400110"/>
          </a:xfrm>
          <a:prstGeom prst="rect">
            <a:avLst/>
          </a:prstGeom>
          <a:noFill/>
          <a:ln w="9525">
            <a:noFill/>
            <a:miter lim="800000"/>
            <a:headEnd/>
            <a:tailEnd/>
          </a:ln>
          <a:effectLst/>
        </p:spPr>
        <p:txBody>
          <a:bodyPr wrap="none">
            <a:spAutoFit/>
          </a:bodyPr>
          <a:lstStyle/>
          <a:p>
            <a:pPr eaLnBrk="0" hangingPunct="0">
              <a:spcBef>
                <a:spcPct val="0"/>
              </a:spcBef>
            </a:pPr>
            <a:r>
              <a:rPr lang="en-US" sz="2000" b="0" dirty="0">
                <a:solidFill>
                  <a:schemeClr val="tx1"/>
                </a:solidFill>
                <a:latin typeface="+mn-lt"/>
              </a:rPr>
              <a:t>3D scene understanding</a:t>
            </a:r>
          </a:p>
        </p:txBody>
      </p:sp>
    </p:spTree>
    <p:extLst>
      <p:ext uri="{BB962C8B-B14F-4D97-AF65-F5344CB8AC3E}">
        <p14:creationId xmlns:p14="http://schemas.microsoft.com/office/powerpoint/2010/main" val="2652168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Smart phone and augmented reality </a:t>
            </a:r>
          </a:p>
        </p:txBody>
      </p:sp>
      <p:pic>
        <p:nvPicPr>
          <p:cNvPr id="4" name="Picture 3" descr="dezeen_ikea-launch_augmented-reality_2014_ss2_pa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50" y="1417638"/>
            <a:ext cx="8540750" cy="4804172"/>
          </a:xfrm>
          <a:prstGeom prst="rect">
            <a:avLst/>
          </a:prstGeom>
        </p:spPr>
      </p:pic>
    </p:spTree>
    <p:extLst>
      <p:ext uri="{BB962C8B-B14F-4D97-AF65-F5344CB8AC3E}">
        <p14:creationId xmlns:p14="http://schemas.microsoft.com/office/powerpoint/2010/main" val="1815707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74638"/>
            <a:ext cx="8229600" cy="1143000"/>
          </a:xfrm>
        </p:spPr>
        <p:txBody>
          <a:bodyPr rtlCol="0">
            <a:normAutofit fontScale="90000"/>
          </a:bodyPr>
          <a:lstStyle/>
          <a:p>
            <a:pPr fontAlgn="auto">
              <a:spcAft>
                <a:spcPts val="0"/>
              </a:spcAft>
              <a:defRPr/>
            </a:pPr>
            <a:r>
              <a:rPr lang="en-US" dirty="0">
                <a:ea typeface="+mj-ea"/>
              </a:rPr>
              <a:t>Can the computer match human perception?</a:t>
            </a:r>
          </a:p>
        </p:txBody>
      </p:sp>
      <p:sp>
        <p:nvSpPr>
          <p:cNvPr id="2" name="Rectangle 1"/>
          <p:cNvSpPr/>
          <p:nvPr/>
        </p:nvSpPr>
        <p:spPr>
          <a:xfrm>
            <a:off x="5572078" y="6324600"/>
            <a:ext cx="3326552" cy="369332"/>
          </a:xfrm>
          <a:prstGeom prst="rect">
            <a:avLst/>
          </a:prstGeom>
        </p:spPr>
        <p:txBody>
          <a:bodyPr wrap="none">
            <a:spAutoFit/>
          </a:bodyPr>
          <a:lstStyle/>
          <a:p>
            <a:r>
              <a:rPr lang="en-US" dirty="0"/>
              <a:t>Slide courtesy from Noah </a:t>
            </a:r>
            <a:r>
              <a:rPr lang="en-US" dirty="0" err="1"/>
              <a:t>Snavely</a:t>
            </a:r>
            <a:endParaRPr lang="en-US" dirty="0"/>
          </a:p>
        </p:txBody>
      </p:sp>
      <p:sp>
        <p:nvSpPr>
          <p:cNvPr id="3" name="Content Placeholder 2"/>
          <p:cNvSpPr>
            <a:spLocks noGrp="1"/>
          </p:cNvSpPr>
          <p:nvPr>
            <p:ph idx="1"/>
          </p:nvPr>
        </p:nvSpPr>
        <p:spPr/>
        <p:txBody>
          <a:bodyPr>
            <a:normAutofit fontScale="77500" lnSpcReduction="20000"/>
          </a:bodyPr>
          <a:lstStyle/>
          <a:p>
            <a:r>
              <a:rPr lang="en-US" dirty="0"/>
              <a:t>What does human vision have:</a:t>
            </a:r>
          </a:p>
          <a:p>
            <a:pPr lvl="1"/>
            <a:r>
              <a:rPr lang="en-US" dirty="0"/>
              <a:t>  Amazing eyes (sensor) and big brain</a:t>
            </a:r>
          </a:p>
          <a:p>
            <a:pPr lvl="1"/>
            <a:r>
              <a:rPr lang="en-US" dirty="0"/>
              <a:t>  Experiences in the real-world (Prior knowledge)</a:t>
            </a:r>
          </a:p>
          <a:p>
            <a:pPr lvl="1"/>
            <a:r>
              <a:rPr lang="en-US" dirty="0"/>
              <a:t> Good at solving hard problems with ambiguous information</a:t>
            </a:r>
          </a:p>
          <a:p>
            <a:r>
              <a:rPr lang="en-US" dirty="0"/>
              <a:t> What does computer vision have?</a:t>
            </a:r>
          </a:p>
          <a:p>
            <a:pPr marL="857250" lvl="1" indent="-457200"/>
            <a:r>
              <a:rPr lang="en-US" dirty="0"/>
              <a:t>   Lots of CPUs, fast speed</a:t>
            </a:r>
          </a:p>
          <a:p>
            <a:pPr marL="857250" lvl="1" indent="-457200"/>
            <a:r>
              <a:rPr lang="en-US" dirty="0"/>
              <a:t>   Mathematical techniques </a:t>
            </a:r>
          </a:p>
          <a:p>
            <a:pPr marL="857250" lvl="1" indent="-457200"/>
            <a:r>
              <a:rPr lang="en-US" dirty="0"/>
              <a:t>   Data, data, data ((could we learn from constraints from data)</a:t>
            </a:r>
          </a:p>
          <a:p>
            <a:pPr marL="857250" lvl="1" indent="-457200"/>
            <a:r>
              <a:rPr lang="en-US" dirty="0"/>
              <a:t>  Fast at solving simple and tedious problems </a:t>
            </a:r>
          </a:p>
          <a:p>
            <a:pPr marL="857250" lvl="1" indent="-457200"/>
            <a:r>
              <a:rPr lang="en-US" dirty="0"/>
              <a:t>  But tremendous progress has been made of solving hard    problem such as human activity understanding</a:t>
            </a:r>
          </a:p>
          <a:p>
            <a:pPr marL="0" indent="0">
              <a:buNone/>
            </a:pPr>
            <a:r>
              <a:rPr lang="en-US" dirty="0"/>
              <a:t>   </a:t>
            </a:r>
          </a:p>
        </p:txBody>
      </p:sp>
    </p:spTree>
    <p:extLst>
      <p:ext uri="{BB962C8B-B14F-4D97-AF65-F5344CB8AC3E}">
        <p14:creationId xmlns:p14="http://schemas.microsoft.com/office/powerpoint/2010/main" val="156090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74638"/>
            <a:ext cx="8229600" cy="1143000"/>
          </a:xfrm>
        </p:spPr>
        <p:txBody>
          <a:bodyPr rtlCol="0">
            <a:normAutofit/>
          </a:bodyPr>
          <a:lstStyle/>
          <a:p>
            <a:pPr fontAlgn="auto">
              <a:spcAft>
                <a:spcPts val="0"/>
              </a:spcAft>
              <a:defRPr/>
            </a:pPr>
            <a:r>
              <a:rPr lang="en-US" dirty="0">
                <a:ea typeface="+mj-ea"/>
              </a:rPr>
              <a:t>Why vision is hard?</a:t>
            </a:r>
          </a:p>
        </p:txBody>
      </p:sp>
      <p:sp>
        <p:nvSpPr>
          <p:cNvPr id="2" name="Rectangle 1"/>
          <p:cNvSpPr/>
          <p:nvPr/>
        </p:nvSpPr>
        <p:spPr>
          <a:xfrm>
            <a:off x="5572078" y="6324600"/>
            <a:ext cx="3326552" cy="369332"/>
          </a:xfrm>
          <a:prstGeom prst="rect">
            <a:avLst/>
          </a:prstGeom>
        </p:spPr>
        <p:txBody>
          <a:bodyPr wrap="none">
            <a:spAutoFit/>
          </a:bodyPr>
          <a:lstStyle/>
          <a:p>
            <a:r>
              <a:rPr lang="en-US" dirty="0"/>
              <a:t>Slide courtesy from Noah </a:t>
            </a:r>
            <a:r>
              <a:rPr lang="en-US" dirty="0" err="1"/>
              <a:t>Snavely</a:t>
            </a:r>
            <a:endParaRPr lang="en-US" dirty="0"/>
          </a:p>
        </p:txBody>
      </p:sp>
      <p:sp>
        <p:nvSpPr>
          <p:cNvPr id="3" name="Content Placeholder 2"/>
          <p:cNvSpPr>
            <a:spLocks noGrp="1"/>
          </p:cNvSpPr>
          <p:nvPr>
            <p:ph idx="1"/>
          </p:nvPr>
        </p:nvSpPr>
        <p:spPr/>
        <p:txBody>
          <a:bodyPr>
            <a:normAutofit/>
          </a:bodyPr>
          <a:lstStyle/>
          <a:p>
            <a:r>
              <a:rPr lang="en-US" dirty="0"/>
              <a:t>We must estimate 3D properties ( texture, color, surface properties) of a visual scene from 2D images? </a:t>
            </a:r>
          </a:p>
          <a:p>
            <a:r>
              <a:rPr lang="en-US" dirty="0"/>
              <a:t>It is an inverse problem under-constrained. </a:t>
            </a:r>
          </a:p>
        </p:txBody>
      </p:sp>
    </p:spTree>
    <p:extLst>
      <p:ext uri="{BB962C8B-B14F-4D97-AF65-F5344CB8AC3E}">
        <p14:creationId xmlns:p14="http://schemas.microsoft.com/office/powerpoint/2010/main" val="3796808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is an inverse problem</a:t>
            </a:r>
          </a:p>
        </p:txBody>
      </p:sp>
      <p:pic>
        <p:nvPicPr>
          <p:cNvPr id="3" name="Picture 2" descr="Screen Shot 2015-01-11 at 9.19.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200" y="1417122"/>
            <a:ext cx="6959600" cy="5130800"/>
          </a:xfrm>
          <a:prstGeom prst="rect">
            <a:avLst/>
          </a:prstGeom>
        </p:spPr>
      </p:pic>
      <p:sp>
        <p:nvSpPr>
          <p:cNvPr id="7" name="TextBox 6"/>
          <p:cNvSpPr txBox="1"/>
          <p:nvPr/>
        </p:nvSpPr>
        <p:spPr>
          <a:xfrm>
            <a:off x="4672741" y="2555979"/>
            <a:ext cx="2686419" cy="646331"/>
          </a:xfrm>
          <a:prstGeom prst="rect">
            <a:avLst/>
          </a:prstGeom>
          <a:noFill/>
        </p:spPr>
        <p:txBody>
          <a:bodyPr wrap="square" rtlCol="0">
            <a:spAutoFit/>
          </a:bodyPr>
          <a:lstStyle/>
          <a:p>
            <a:r>
              <a:rPr lang="en-US" dirty="0"/>
              <a:t>Construct 3D from 2D images</a:t>
            </a:r>
          </a:p>
        </p:txBody>
      </p:sp>
    </p:spTree>
    <p:extLst>
      <p:ext uri="{BB962C8B-B14F-4D97-AF65-F5344CB8AC3E}">
        <p14:creationId xmlns:p14="http://schemas.microsoft.com/office/powerpoint/2010/main" val="2447086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is an inverse problem</a:t>
            </a:r>
          </a:p>
        </p:txBody>
      </p:sp>
      <p:pic>
        <p:nvPicPr>
          <p:cNvPr id="4" name="Picture 3" descr="Screen Shot 2015-01-11 at 9.19.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592625"/>
            <a:ext cx="6464300" cy="5105400"/>
          </a:xfrm>
          <a:prstGeom prst="rect">
            <a:avLst/>
          </a:prstGeom>
        </p:spPr>
      </p:pic>
    </p:spTree>
    <p:extLst>
      <p:ext uri="{BB962C8B-B14F-4D97-AF65-F5344CB8AC3E}">
        <p14:creationId xmlns:p14="http://schemas.microsoft.com/office/powerpoint/2010/main" val="387956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a:t>
            </a:r>
            <a:r>
              <a:rPr lang="en-US"/>
              <a:t>is hard</a:t>
            </a:r>
            <a:endParaRPr lang="en-US" dirty="0"/>
          </a:p>
        </p:txBody>
      </p:sp>
      <p:pic>
        <p:nvPicPr>
          <p:cNvPr id="3" name="Picture 2" descr="Screen Shot 2015-01-11 at 9.18.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372" y="1547879"/>
            <a:ext cx="6479989" cy="4953164"/>
          </a:xfrm>
          <a:prstGeom prst="rect">
            <a:avLst/>
          </a:prstGeom>
        </p:spPr>
      </p:pic>
      <p:sp>
        <p:nvSpPr>
          <p:cNvPr id="4" name="Rectangle 3"/>
          <p:cNvSpPr/>
          <p:nvPr/>
        </p:nvSpPr>
        <p:spPr>
          <a:xfrm>
            <a:off x="4810078" y="6488668"/>
            <a:ext cx="3624047" cy="369332"/>
          </a:xfrm>
          <a:prstGeom prst="rect">
            <a:avLst/>
          </a:prstGeom>
        </p:spPr>
        <p:txBody>
          <a:bodyPr wrap="none">
            <a:spAutoFit/>
          </a:bodyPr>
          <a:lstStyle/>
          <a:p>
            <a:r>
              <a:rPr lang="en-US" dirty="0"/>
              <a:t>Slide courtesy from Antonio </a:t>
            </a:r>
            <a:r>
              <a:rPr lang="en-US" dirty="0" err="1"/>
              <a:t>Torralba</a:t>
            </a:r>
            <a:endParaRPr lang="en-US" dirty="0"/>
          </a:p>
        </p:txBody>
      </p:sp>
    </p:spTree>
    <p:extLst>
      <p:ext uri="{BB962C8B-B14F-4D97-AF65-F5344CB8AC3E}">
        <p14:creationId xmlns:p14="http://schemas.microsoft.com/office/powerpoint/2010/main" val="1312021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97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24000"/>
            <a:ext cx="1943100" cy="1295400"/>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3" name="Rectangle 2"/>
          <p:cNvSpPr>
            <a:spLocks noGrp="1" noChangeArrowheads="1"/>
          </p:cNvSpPr>
          <p:nvPr>
            <p:ph type="title"/>
          </p:nvPr>
        </p:nvSpPr>
        <p:spPr/>
        <p:txBody>
          <a:bodyPr/>
          <a:lstStyle/>
          <a:p>
            <a:r>
              <a:rPr lang="en-US">
                <a:latin typeface="Calibri" charset="0"/>
              </a:rPr>
              <a:t>Why is computer vision difficult?</a:t>
            </a:r>
          </a:p>
        </p:txBody>
      </p:sp>
      <p:pic>
        <p:nvPicPr>
          <p:cNvPr id="10997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286000"/>
            <a:ext cx="2286000" cy="1524000"/>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97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447800"/>
            <a:ext cx="2044700" cy="1447800"/>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1484313" y="3821113"/>
            <a:ext cx="2087562" cy="369887"/>
          </a:xfrm>
          <a:prstGeom prst="rect">
            <a:avLst/>
          </a:prstGeom>
          <a:noFill/>
        </p:spPr>
        <p:txBody>
          <a:bodyPr wrap="none">
            <a:spAutoFit/>
          </a:bodyPr>
          <a:lstStyle/>
          <a:p>
            <a:pPr algn="ctr">
              <a:spcBef>
                <a:spcPct val="50000"/>
              </a:spcBef>
              <a:defRPr/>
            </a:pPr>
            <a:r>
              <a:rPr lang="en-US" sz="1800" b="0" dirty="0">
                <a:solidFill>
                  <a:schemeClr val="tx1"/>
                </a:solidFill>
                <a:latin typeface="+mn-lt"/>
                <a:ea typeface="+mn-ea"/>
                <a:cs typeface="+mn-cs"/>
              </a:rPr>
              <a:t>Viewpoint variation</a:t>
            </a:r>
          </a:p>
        </p:txBody>
      </p:sp>
      <p:sp>
        <p:nvSpPr>
          <p:cNvPr id="13" name="TextBox 12"/>
          <p:cNvSpPr txBox="1"/>
          <p:nvPr/>
        </p:nvSpPr>
        <p:spPr>
          <a:xfrm>
            <a:off x="1905000" y="6248400"/>
            <a:ext cx="1311275" cy="369888"/>
          </a:xfrm>
          <a:prstGeom prst="rect">
            <a:avLst/>
          </a:prstGeom>
          <a:noFill/>
        </p:spPr>
        <p:txBody>
          <a:bodyPr wrap="none">
            <a:spAutoFit/>
          </a:bodyPr>
          <a:lstStyle/>
          <a:p>
            <a:pPr algn="ctr">
              <a:spcBef>
                <a:spcPct val="50000"/>
              </a:spcBef>
              <a:defRPr/>
            </a:pPr>
            <a:r>
              <a:rPr lang="en-US" sz="1800" b="0" dirty="0">
                <a:solidFill>
                  <a:schemeClr val="tx1"/>
                </a:solidFill>
                <a:latin typeface="+mn-lt"/>
                <a:ea typeface="+mn-ea"/>
                <a:cs typeface="+mn-cs"/>
              </a:rPr>
              <a:t>Illumination</a:t>
            </a:r>
          </a:p>
        </p:txBody>
      </p:sp>
      <p:grpSp>
        <p:nvGrpSpPr>
          <p:cNvPr id="16" name="Group 15"/>
          <p:cNvGrpSpPr>
            <a:grpSpLocks/>
          </p:cNvGrpSpPr>
          <p:nvPr/>
        </p:nvGrpSpPr>
        <p:grpSpPr bwMode="auto">
          <a:xfrm>
            <a:off x="5638800" y="1535113"/>
            <a:ext cx="2649538" cy="4495800"/>
            <a:chOff x="6553200" y="2667000"/>
            <a:chExt cx="1981200" cy="3360880"/>
          </a:xfrm>
        </p:grpSpPr>
        <p:pic>
          <p:nvPicPr>
            <p:cNvPr id="61453" name="Picture 2" descr="wallpaper01_1024x768"/>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0348" t="5618" r="28346" b="999"/>
            <a:stretch>
              <a:fillRect/>
            </a:stretch>
          </p:blipFill>
          <p:spPr bwMode="auto">
            <a:xfrm>
              <a:off x="6553200" y="2667000"/>
              <a:ext cx="1981200" cy="33608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6610179" y="2667000"/>
              <a:ext cx="629141" cy="685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a:p>
          </p:txBody>
        </p:sp>
      </p:grpSp>
      <p:sp>
        <p:nvSpPr>
          <p:cNvPr id="17" name="TextBox 16"/>
          <p:cNvSpPr txBox="1"/>
          <p:nvPr/>
        </p:nvSpPr>
        <p:spPr>
          <a:xfrm>
            <a:off x="6688138" y="6107113"/>
            <a:ext cx="665162" cy="369887"/>
          </a:xfrm>
          <a:prstGeom prst="rect">
            <a:avLst/>
          </a:prstGeom>
          <a:noFill/>
        </p:spPr>
        <p:txBody>
          <a:bodyPr wrap="none">
            <a:spAutoFit/>
          </a:bodyPr>
          <a:lstStyle/>
          <a:p>
            <a:pPr algn="ctr">
              <a:spcBef>
                <a:spcPct val="50000"/>
              </a:spcBef>
              <a:defRPr/>
            </a:pPr>
            <a:r>
              <a:rPr lang="en-US" sz="1800" b="0" dirty="0">
                <a:solidFill>
                  <a:schemeClr val="tx1"/>
                </a:solidFill>
                <a:latin typeface="+mn-lt"/>
                <a:ea typeface="+mn-ea"/>
                <a:cs typeface="+mn-cs"/>
              </a:rPr>
              <a:t>Scale</a:t>
            </a:r>
          </a:p>
        </p:txBody>
      </p:sp>
      <p:pic>
        <p:nvPicPr>
          <p:cNvPr id="1076225"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343400"/>
            <a:ext cx="1968500" cy="1295400"/>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62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4572000"/>
            <a:ext cx="1981200" cy="1303338"/>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62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4800600"/>
            <a:ext cx="1981200" cy="1303338"/>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7"/>
          <p:cNvSpPr/>
          <p:nvPr/>
        </p:nvSpPr>
        <p:spPr>
          <a:xfrm>
            <a:off x="5572078" y="6324600"/>
            <a:ext cx="3326552" cy="369332"/>
          </a:xfrm>
          <a:prstGeom prst="rect">
            <a:avLst/>
          </a:prstGeom>
        </p:spPr>
        <p:txBody>
          <a:bodyPr wrap="none">
            <a:spAutoFit/>
          </a:bodyPr>
          <a:lstStyle/>
          <a:p>
            <a:r>
              <a:rPr lang="en-US" dirty="0"/>
              <a:t>Slide courtesy from Noah </a:t>
            </a:r>
            <a:r>
              <a:rPr lang="en-US" dirty="0" err="1"/>
              <a:t>Snavely</a:t>
            </a:r>
            <a:endParaRPr lang="en-US" dirty="0"/>
          </a:p>
        </p:txBody>
      </p:sp>
    </p:spTree>
    <p:extLst>
      <p:ext uri="{BB962C8B-B14F-4D97-AF65-F5344CB8AC3E}">
        <p14:creationId xmlns:p14="http://schemas.microsoft.com/office/powerpoint/2010/main" val="423513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99780"/>
                                        </p:tgtEl>
                                        <p:attrNameLst>
                                          <p:attrName>style.visibility</p:attrName>
                                        </p:attrNameLst>
                                      </p:cBhvr>
                                      <p:to>
                                        <p:strVal val="visible"/>
                                      </p:to>
                                    </p:set>
                                    <p:animEffect transition="in" filter="fade">
                                      <p:cBhvr>
                                        <p:cTn id="7" dur="500"/>
                                        <p:tgtEl>
                                          <p:spTgt spid="1099780"/>
                                        </p:tgtEl>
                                      </p:cBhvr>
                                    </p:animEffect>
                                  </p:childTnLst>
                                </p:cTn>
                              </p:par>
                              <p:par>
                                <p:cTn id="8" presetID="10" presetClass="entr" presetSubtype="0" fill="hold" nodeType="withEffect">
                                  <p:stCondLst>
                                    <p:cond delay="0"/>
                                  </p:stCondLst>
                                  <p:childTnLst>
                                    <p:set>
                                      <p:cBhvr>
                                        <p:cTn id="9" dur="1" fill="hold">
                                          <p:stCondLst>
                                            <p:cond delay="0"/>
                                          </p:stCondLst>
                                        </p:cTn>
                                        <p:tgtEl>
                                          <p:spTgt spid="1099779"/>
                                        </p:tgtEl>
                                        <p:attrNameLst>
                                          <p:attrName>style.visibility</p:attrName>
                                        </p:attrNameLst>
                                      </p:cBhvr>
                                      <p:to>
                                        <p:strVal val="visible"/>
                                      </p:to>
                                    </p:set>
                                    <p:animEffect transition="in" filter="fade">
                                      <p:cBhvr>
                                        <p:cTn id="10" dur="500"/>
                                        <p:tgtEl>
                                          <p:spTgt spid="1099779"/>
                                        </p:tgtEl>
                                      </p:cBhvr>
                                    </p:animEffect>
                                  </p:childTnLst>
                                </p:cTn>
                              </p:par>
                              <p:par>
                                <p:cTn id="11" presetID="10" presetClass="entr" presetSubtype="0" fill="hold" nodeType="withEffect">
                                  <p:stCondLst>
                                    <p:cond delay="0"/>
                                  </p:stCondLst>
                                  <p:childTnLst>
                                    <p:set>
                                      <p:cBhvr>
                                        <p:cTn id="12" dur="1" fill="hold">
                                          <p:stCondLst>
                                            <p:cond delay="0"/>
                                          </p:stCondLst>
                                        </p:cTn>
                                        <p:tgtEl>
                                          <p:spTgt spid="1099778"/>
                                        </p:tgtEl>
                                        <p:attrNameLst>
                                          <p:attrName>style.visibility</p:attrName>
                                        </p:attrNameLst>
                                      </p:cBhvr>
                                      <p:to>
                                        <p:strVal val="visible"/>
                                      </p:to>
                                    </p:set>
                                    <p:animEffect transition="in" filter="fade">
                                      <p:cBhvr>
                                        <p:cTn id="13" dur="500"/>
                                        <p:tgtEl>
                                          <p:spTgt spid="10997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76225"/>
                                        </p:tgtEl>
                                        <p:attrNameLst>
                                          <p:attrName>style.visibility</p:attrName>
                                        </p:attrNameLst>
                                      </p:cBhvr>
                                      <p:to>
                                        <p:strVal val="visible"/>
                                      </p:to>
                                    </p:set>
                                    <p:animEffect transition="in" filter="fade">
                                      <p:cBhvr>
                                        <p:cTn id="24" dur="500"/>
                                        <p:tgtEl>
                                          <p:spTgt spid="1076225"/>
                                        </p:tgtEl>
                                      </p:cBhvr>
                                    </p:animEffect>
                                  </p:childTnLst>
                                </p:cTn>
                              </p:par>
                              <p:par>
                                <p:cTn id="25" presetID="10" presetClass="entr" presetSubtype="0" fill="hold" nodeType="withEffect">
                                  <p:stCondLst>
                                    <p:cond delay="0"/>
                                  </p:stCondLst>
                                  <p:childTnLst>
                                    <p:set>
                                      <p:cBhvr>
                                        <p:cTn id="26" dur="1" fill="hold">
                                          <p:stCondLst>
                                            <p:cond delay="0"/>
                                          </p:stCondLst>
                                        </p:cTn>
                                        <p:tgtEl>
                                          <p:spTgt spid="1076226"/>
                                        </p:tgtEl>
                                        <p:attrNameLst>
                                          <p:attrName>style.visibility</p:attrName>
                                        </p:attrNameLst>
                                      </p:cBhvr>
                                      <p:to>
                                        <p:strVal val="visible"/>
                                      </p:to>
                                    </p:set>
                                    <p:animEffect transition="in" filter="fade">
                                      <p:cBhvr>
                                        <p:cTn id="27" dur="500"/>
                                        <p:tgtEl>
                                          <p:spTgt spid="1076226"/>
                                        </p:tgtEl>
                                      </p:cBhvr>
                                    </p:animEffect>
                                  </p:childTnLst>
                                </p:cTn>
                              </p:par>
                              <p:par>
                                <p:cTn id="28" presetID="10" presetClass="entr" presetSubtype="0" fill="hold" nodeType="withEffect">
                                  <p:stCondLst>
                                    <p:cond delay="0"/>
                                  </p:stCondLst>
                                  <p:childTnLst>
                                    <p:set>
                                      <p:cBhvr>
                                        <p:cTn id="29" dur="1" fill="hold">
                                          <p:stCondLst>
                                            <p:cond delay="0"/>
                                          </p:stCondLst>
                                        </p:cTn>
                                        <p:tgtEl>
                                          <p:spTgt spid="1076228"/>
                                        </p:tgtEl>
                                        <p:attrNameLst>
                                          <p:attrName>style.visibility</p:attrName>
                                        </p:attrNameLst>
                                      </p:cBhvr>
                                      <p:to>
                                        <p:strVal val="visible"/>
                                      </p:to>
                                    </p:set>
                                    <p:animEffect transition="in" filter="fade">
                                      <p:cBhvr>
                                        <p:cTn id="30" dur="500"/>
                                        <p:tgtEl>
                                          <p:spTgt spid="107622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atin typeface="Calibri" charset="0"/>
              </a:rPr>
              <a:t>Why is computer vision difficult?</a:t>
            </a:r>
          </a:p>
        </p:txBody>
      </p:sp>
      <p:grpSp>
        <p:nvGrpSpPr>
          <p:cNvPr id="62467" name="Group 8"/>
          <p:cNvGrpSpPr>
            <a:grpSpLocks/>
          </p:cNvGrpSpPr>
          <p:nvPr/>
        </p:nvGrpSpPr>
        <p:grpSpPr bwMode="auto">
          <a:xfrm>
            <a:off x="457200" y="1295400"/>
            <a:ext cx="4038600" cy="2366963"/>
            <a:chOff x="304800" y="1600200"/>
            <a:chExt cx="4876800" cy="2857500"/>
          </a:xfrm>
        </p:grpSpPr>
        <p:pic>
          <p:nvPicPr>
            <p:cNvPr id="11008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2286000" cy="1466850"/>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0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743200"/>
              <a:ext cx="2286000" cy="1714500"/>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08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00200"/>
              <a:ext cx="2286000" cy="1714500"/>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1" name="TextBox 10"/>
          <p:cNvSpPr txBox="1"/>
          <p:nvPr/>
        </p:nvSpPr>
        <p:spPr>
          <a:xfrm>
            <a:off x="1524000" y="3744913"/>
            <a:ext cx="2016125" cy="369887"/>
          </a:xfrm>
          <a:prstGeom prst="rect">
            <a:avLst/>
          </a:prstGeom>
          <a:noFill/>
        </p:spPr>
        <p:txBody>
          <a:bodyPr wrap="none">
            <a:spAutoFit/>
          </a:bodyPr>
          <a:lstStyle/>
          <a:p>
            <a:pPr algn="ctr">
              <a:spcBef>
                <a:spcPct val="50000"/>
              </a:spcBef>
              <a:defRPr/>
            </a:pPr>
            <a:r>
              <a:rPr lang="en-US" sz="1800" b="0" dirty="0">
                <a:solidFill>
                  <a:schemeClr val="tx1"/>
                </a:solidFill>
                <a:latin typeface="+mn-lt"/>
                <a:ea typeface="+mn-ea"/>
                <a:cs typeface="+mn-cs"/>
              </a:rPr>
              <a:t>Intra-class variation</a:t>
            </a:r>
          </a:p>
        </p:txBody>
      </p:sp>
      <p:pic>
        <p:nvPicPr>
          <p:cNvPr id="110080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191000"/>
            <a:ext cx="2781300" cy="2225675"/>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p:nvSpPr>
        <p:spPr>
          <a:xfrm>
            <a:off x="1465263" y="6424613"/>
            <a:ext cx="1963737" cy="368300"/>
          </a:xfrm>
          <a:prstGeom prst="rect">
            <a:avLst/>
          </a:prstGeom>
          <a:noFill/>
        </p:spPr>
        <p:txBody>
          <a:bodyPr wrap="none">
            <a:spAutoFit/>
          </a:bodyPr>
          <a:lstStyle/>
          <a:p>
            <a:pPr algn="ctr">
              <a:spcBef>
                <a:spcPct val="50000"/>
              </a:spcBef>
              <a:defRPr/>
            </a:pPr>
            <a:r>
              <a:rPr lang="en-US" sz="1800" b="0" dirty="0">
                <a:solidFill>
                  <a:schemeClr val="tx1"/>
                </a:solidFill>
                <a:latin typeface="+mn-lt"/>
                <a:ea typeface="+mn-ea"/>
                <a:cs typeface="+mn-cs"/>
              </a:rPr>
              <a:t>Background clutter</a:t>
            </a:r>
          </a:p>
        </p:txBody>
      </p:sp>
      <p:pic>
        <p:nvPicPr>
          <p:cNvPr id="14" name="Picture 6" descr="bird_head_motion_blu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1524000"/>
            <a:ext cx="2667000" cy="1741488"/>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p:cNvSpPr txBox="1"/>
          <p:nvPr/>
        </p:nvSpPr>
        <p:spPr>
          <a:xfrm>
            <a:off x="5486400" y="3352800"/>
            <a:ext cx="2852738" cy="369888"/>
          </a:xfrm>
          <a:prstGeom prst="rect">
            <a:avLst/>
          </a:prstGeom>
          <a:noFill/>
        </p:spPr>
        <p:txBody>
          <a:bodyPr wrap="none">
            <a:spAutoFit/>
          </a:bodyPr>
          <a:lstStyle/>
          <a:p>
            <a:pPr algn="ctr">
              <a:spcBef>
                <a:spcPct val="50000"/>
              </a:spcBef>
              <a:defRPr/>
            </a:pPr>
            <a:r>
              <a:rPr lang="en-US" sz="1800" b="0" dirty="0">
                <a:solidFill>
                  <a:schemeClr val="tx1"/>
                </a:solidFill>
                <a:latin typeface="+mn-lt"/>
                <a:ea typeface="+mn-ea"/>
                <a:cs typeface="+mn-cs"/>
              </a:rPr>
              <a:t>Motion (Source: S. Lazebnik)</a:t>
            </a:r>
          </a:p>
        </p:txBody>
      </p:sp>
      <p:pic>
        <p:nvPicPr>
          <p:cNvPr id="1074177"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4114800"/>
            <a:ext cx="2895600" cy="2171700"/>
          </a:xfrm>
          <a:prstGeom prst="rect">
            <a:avLst/>
          </a:prstGeom>
          <a:noFill/>
          <a:ln>
            <a:noFill/>
          </a:ln>
          <a:effectLst>
            <a:outerShdw blurRad="508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6373813" y="6335713"/>
            <a:ext cx="1093787" cy="369887"/>
          </a:xfrm>
          <a:prstGeom prst="rect">
            <a:avLst/>
          </a:prstGeom>
          <a:noFill/>
        </p:spPr>
        <p:txBody>
          <a:bodyPr wrap="none">
            <a:spAutoFit/>
          </a:bodyPr>
          <a:lstStyle/>
          <a:p>
            <a:pPr algn="ctr">
              <a:spcBef>
                <a:spcPct val="50000"/>
              </a:spcBef>
              <a:defRPr/>
            </a:pPr>
            <a:r>
              <a:rPr lang="en-US" sz="1800" b="0" dirty="0">
                <a:solidFill>
                  <a:schemeClr val="tx1"/>
                </a:solidFill>
                <a:latin typeface="+mn-lt"/>
                <a:ea typeface="+mn-ea"/>
                <a:cs typeface="+mn-cs"/>
              </a:rPr>
              <a:t>Occlusion</a:t>
            </a:r>
          </a:p>
        </p:txBody>
      </p:sp>
    </p:spTree>
    <p:extLst>
      <p:ext uri="{BB962C8B-B14F-4D97-AF65-F5344CB8AC3E}">
        <p14:creationId xmlns:p14="http://schemas.microsoft.com/office/powerpoint/2010/main" val="3753692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100807"/>
                                        </p:tgtEl>
                                        <p:attrNameLst>
                                          <p:attrName>style.visibility</p:attrName>
                                        </p:attrNameLst>
                                      </p:cBhvr>
                                      <p:to>
                                        <p:strVal val="visible"/>
                                      </p:to>
                                    </p:set>
                                    <p:animEffect transition="in" filter="fade">
                                      <p:cBhvr>
                                        <p:cTn id="15" dur="500"/>
                                        <p:tgtEl>
                                          <p:spTgt spid="110080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074177"/>
                                        </p:tgtEl>
                                        <p:attrNameLst>
                                          <p:attrName>style.visibility</p:attrName>
                                        </p:attrNameLst>
                                      </p:cBhvr>
                                      <p:to>
                                        <p:strVal val="visible"/>
                                      </p:to>
                                    </p:set>
                                    <p:animEffect transition="in" filter="fade">
                                      <p:cBhvr>
                                        <p:cTn id="23" dur="500"/>
                                        <p:tgtEl>
                                          <p:spTgt spid="107417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is hard</a:t>
            </a:r>
          </a:p>
        </p:txBody>
      </p:sp>
      <p:pic>
        <p:nvPicPr>
          <p:cNvPr id="6" name="Picture 5" descr="Screen Shot 2015-01-11 at 7.43.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765" y="1852415"/>
            <a:ext cx="3882372" cy="4020208"/>
          </a:xfrm>
          <a:prstGeom prst="rect">
            <a:avLst/>
          </a:prstGeom>
        </p:spPr>
      </p:pic>
      <p:sp>
        <p:nvSpPr>
          <p:cNvPr id="8" name="TextBox 7"/>
          <p:cNvSpPr txBox="1"/>
          <p:nvPr/>
        </p:nvSpPr>
        <p:spPr>
          <a:xfrm>
            <a:off x="5554105" y="5982104"/>
            <a:ext cx="2723501" cy="369332"/>
          </a:xfrm>
          <a:prstGeom prst="rect">
            <a:avLst/>
          </a:prstGeom>
          <a:noFill/>
        </p:spPr>
        <p:txBody>
          <a:bodyPr wrap="square" rtlCol="0">
            <a:spAutoFit/>
          </a:bodyPr>
          <a:lstStyle/>
          <a:p>
            <a:r>
              <a:rPr lang="en-US" dirty="0">
                <a:hlinkClick r:id="rId4"/>
              </a:rPr>
              <a:t>Muller-</a:t>
            </a:r>
            <a:r>
              <a:rPr lang="en-US" dirty="0" err="1">
                <a:hlinkClick r:id="rId4"/>
              </a:rPr>
              <a:t>Lyer</a:t>
            </a:r>
            <a:r>
              <a:rPr lang="en-US" dirty="0">
                <a:hlinkClick r:id="rId4"/>
              </a:rPr>
              <a:t> illusion</a:t>
            </a:r>
            <a:endParaRPr lang="en-US" dirty="0"/>
          </a:p>
        </p:txBody>
      </p:sp>
    </p:spTree>
    <p:extLst>
      <p:ext uri="{BB962C8B-B14F-4D97-AF65-F5344CB8AC3E}">
        <p14:creationId xmlns:p14="http://schemas.microsoft.com/office/powerpoint/2010/main" val="2470742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latin typeface="Century Gothic"/>
                <a:cs typeface="Century Gothic"/>
              </a:rPr>
              <a:t>A bit about me</a:t>
            </a:r>
          </a:p>
        </p:txBody>
      </p:sp>
      <p:pic>
        <p:nvPicPr>
          <p:cNvPr id="8" name="Picture 7" descr="Screen Shot 2017-09-04 at 9.17.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96" y="1314307"/>
            <a:ext cx="5574410" cy="5280487"/>
          </a:xfrm>
          <a:prstGeom prst="rect">
            <a:avLst/>
          </a:prstGeom>
        </p:spPr>
      </p:pic>
      <p:sp>
        <p:nvSpPr>
          <p:cNvPr id="12" name="TextBox 11"/>
          <p:cNvSpPr txBox="1"/>
          <p:nvPr/>
        </p:nvSpPr>
        <p:spPr>
          <a:xfrm flipH="1">
            <a:off x="6357383" y="3786363"/>
            <a:ext cx="2471042" cy="2585323"/>
          </a:xfrm>
          <a:prstGeom prst="rect">
            <a:avLst/>
          </a:prstGeom>
          <a:noFill/>
        </p:spPr>
        <p:txBody>
          <a:bodyPr wrap="square" rtlCol="0">
            <a:spAutoFit/>
          </a:bodyPr>
          <a:lstStyle/>
          <a:p>
            <a:r>
              <a:rPr lang="en-US" dirty="0"/>
              <a:t>Graduate School:</a:t>
            </a:r>
          </a:p>
          <a:p>
            <a:endParaRPr lang="en-US" dirty="0"/>
          </a:p>
          <a:p>
            <a:r>
              <a:rPr lang="en-US" dirty="0"/>
              <a:t>University of Pennsylvania</a:t>
            </a:r>
          </a:p>
          <a:p>
            <a:endParaRPr lang="en-US" dirty="0"/>
          </a:p>
          <a:p>
            <a:r>
              <a:rPr lang="en-US" dirty="0"/>
              <a:t>Philadelphia, PA</a:t>
            </a:r>
          </a:p>
          <a:p>
            <a:endParaRPr lang="en-US" dirty="0"/>
          </a:p>
          <a:p>
            <a:r>
              <a:rPr lang="en-US" dirty="0"/>
              <a:t>Degree: Computational neuroscience</a:t>
            </a:r>
          </a:p>
        </p:txBody>
      </p:sp>
      <p:pic>
        <p:nvPicPr>
          <p:cNvPr id="13" name="Picture 12" descr="College-H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417638"/>
            <a:ext cx="3048000" cy="2029968"/>
          </a:xfrm>
          <a:prstGeom prst="rect">
            <a:avLst/>
          </a:prstGeom>
        </p:spPr>
      </p:pic>
    </p:spTree>
    <p:extLst>
      <p:ext uri="{BB962C8B-B14F-4D97-AF65-F5344CB8AC3E}">
        <p14:creationId xmlns:p14="http://schemas.microsoft.com/office/powerpoint/2010/main" val="830025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is hard</a:t>
            </a:r>
          </a:p>
        </p:txBody>
      </p:sp>
      <p:pic>
        <p:nvPicPr>
          <p:cNvPr id="3" name="Picture 2" descr="Screen Shot 2015-01-11 at 8.44.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164" y="1756014"/>
            <a:ext cx="5132904" cy="4336419"/>
          </a:xfrm>
          <a:prstGeom prst="rect">
            <a:avLst/>
          </a:prstGeom>
        </p:spPr>
      </p:pic>
      <p:sp>
        <p:nvSpPr>
          <p:cNvPr id="4" name="TextBox 3"/>
          <p:cNvSpPr txBox="1"/>
          <p:nvPr/>
        </p:nvSpPr>
        <p:spPr>
          <a:xfrm>
            <a:off x="2662298" y="1417638"/>
            <a:ext cx="4773776" cy="369332"/>
          </a:xfrm>
          <a:prstGeom prst="rect">
            <a:avLst/>
          </a:prstGeom>
          <a:noFill/>
        </p:spPr>
        <p:txBody>
          <a:bodyPr wrap="square" rtlCol="0">
            <a:spAutoFit/>
          </a:bodyPr>
          <a:lstStyle/>
          <a:p>
            <a:r>
              <a:rPr lang="en-US" dirty="0"/>
              <a:t>What is the most likely scenario? </a:t>
            </a:r>
          </a:p>
        </p:txBody>
      </p:sp>
      <p:sp>
        <p:nvSpPr>
          <p:cNvPr id="5" name="TextBox 4"/>
          <p:cNvSpPr txBox="1"/>
          <p:nvPr/>
        </p:nvSpPr>
        <p:spPr>
          <a:xfrm>
            <a:off x="603250" y="6092433"/>
            <a:ext cx="7191375" cy="369332"/>
          </a:xfrm>
          <a:prstGeom prst="rect">
            <a:avLst/>
          </a:prstGeom>
          <a:noFill/>
        </p:spPr>
        <p:txBody>
          <a:bodyPr wrap="square" rtlCol="0">
            <a:spAutoFit/>
          </a:bodyPr>
          <a:lstStyle/>
          <a:p>
            <a:r>
              <a:rPr lang="en-US" dirty="0"/>
              <a:t>Prior knowledge: Occlusion is more common than L shaped object</a:t>
            </a:r>
          </a:p>
        </p:txBody>
      </p:sp>
    </p:spTree>
    <p:extLst>
      <p:ext uri="{BB962C8B-B14F-4D97-AF65-F5344CB8AC3E}">
        <p14:creationId xmlns:p14="http://schemas.microsoft.com/office/powerpoint/2010/main" val="1542992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is hard</a:t>
            </a:r>
          </a:p>
        </p:txBody>
      </p:sp>
      <p:sp>
        <p:nvSpPr>
          <p:cNvPr id="8" name="TextBox 7"/>
          <p:cNvSpPr txBox="1"/>
          <p:nvPr/>
        </p:nvSpPr>
        <p:spPr>
          <a:xfrm>
            <a:off x="5554105" y="5982104"/>
            <a:ext cx="2723501" cy="369332"/>
          </a:xfrm>
          <a:prstGeom prst="rect">
            <a:avLst/>
          </a:prstGeom>
          <a:noFill/>
        </p:spPr>
        <p:txBody>
          <a:bodyPr wrap="square" rtlCol="0">
            <a:spAutoFit/>
          </a:bodyPr>
          <a:lstStyle/>
          <a:p>
            <a:r>
              <a:rPr lang="en-US" dirty="0"/>
              <a:t>Edward </a:t>
            </a:r>
            <a:r>
              <a:rPr lang="en-US" dirty="0" err="1"/>
              <a:t>Adelson</a:t>
            </a:r>
            <a:endParaRPr lang="en-US" dirty="0"/>
          </a:p>
        </p:txBody>
      </p:sp>
      <p:pic>
        <p:nvPicPr>
          <p:cNvPr id="3" name="Picture 2" descr="Screen Shot 2015-01-11 at 7.44.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661" y="1879004"/>
            <a:ext cx="5773408" cy="4001191"/>
          </a:xfrm>
          <a:prstGeom prst="rect">
            <a:avLst/>
          </a:prstGeom>
        </p:spPr>
      </p:pic>
    </p:spTree>
    <p:extLst>
      <p:ext uri="{BB962C8B-B14F-4D97-AF65-F5344CB8AC3E}">
        <p14:creationId xmlns:p14="http://schemas.microsoft.com/office/powerpoint/2010/main" val="2233282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a:t>
            </a:r>
            <a:r>
              <a:rPr lang="en-US"/>
              <a:t>is hard</a:t>
            </a:r>
            <a:endParaRPr lang="en-US" dirty="0"/>
          </a:p>
        </p:txBody>
      </p:sp>
      <p:pic>
        <p:nvPicPr>
          <p:cNvPr id="4" name="Picture 3" descr="Screen Shot 2015-01-11 at 8.43.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471" y="2158999"/>
            <a:ext cx="4293368" cy="3376997"/>
          </a:xfrm>
          <a:prstGeom prst="rect">
            <a:avLst/>
          </a:prstGeom>
        </p:spPr>
      </p:pic>
      <p:sp>
        <p:nvSpPr>
          <p:cNvPr id="6" name="TextBox 5"/>
          <p:cNvSpPr txBox="1"/>
          <p:nvPr/>
        </p:nvSpPr>
        <p:spPr>
          <a:xfrm>
            <a:off x="2845905" y="5982104"/>
            <a:ext cx="2723501" cy="369332"/>
          </a:xfrm>
          <a:prstGeom prst="rect">
            <a:avLst/>
          </a:prstGeom>
          <a:noFill/>
        </p:spPr>
        <p:txBody>
          <a:bodyPr wrap="square" rtlCol="0">
            <a:spAutoFit/>
          </a:bodyPr>
          <a:lstStyle/>
          <a:p>
            <a:r>
              <a:rPr lang="en-US" dirty="0"/>
              <a:t>Roger Shepard</a:t>
            </a:r>
          </a:p>
        </p:txBody>
      </p:sp>
      <p:sp>
        <p:nvSpPr>
          <p:cNvPr id="5" name="Rectangle 4"/>
          <p:cNvSpPr/>
          <p:nvPr/>
        </p:nvSpPr>
        <p:spPr>
          <a:xfrm>
            <a:off x="4572000" y="5997440"/>
            <a:ext cx="4572000" cy="646331"/>
          </a:xfrm>
          <a:prstGeom prst="rect">
            <a:avLst/>
          </a:prstGeom>
        </p:spPr>
        <p:txBody>
          <a:bodyPr>
            <a:spAutoFit/>
          </a:bodyPr>
          <a:lstStyle/>
          <a:p>
            <a:r>
              <a:rPr lang="en-US" dirty="0"/>
              <a:t>http://</a:t>
            </a:r>
            <a:r>
              <a:rPr lang="en-US" dirty="0" err="1"/>
              <a:t>www.opticalillusion.net</a:t>
            </a:r>
            <a:r>
              <a:rPr lang="en-US" dirty="0"/>
              <a:t>/optical-illusions/</a:t>
            </a:r>
            <a:r>
              <a:rPr lang="en-US" dirty="0" err="1"/>
              <a:t>shepards</a:t>
            </a:r>
            <a:r>
              <a:rPr lang="en-US" dirty="0"/>
              <a:t>-tables-</a:t>
            </a:r>
            <a:r>
              <a:rPr lang="en-US" dirty="0" err="1"/>
              <a:t>whats</a:t>
            </a:r>
            <a:r>
              <a:rPr lang="en-US" dirty="0"/>
              <a:t>-up/</a:t>
            </a:r>
          </a:p>
        </p:txBody>
      </p:sp>
    </p:spTree>
    <p:extLst>
      <p:ext uri="{BB962C8B-B14F-4D97-AF65-F5344CB8AC3E}">
        <p14:creationId xmlns:p14="http://schemas.microsoft.com/office/powerpoint/2010/main" val="2048355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a:xfrm>
            <a:off x="457200" y="-76200"/>
            <a:ext cx="8229600" cy="1143000"/>
          </a:xfrm>
        </p:spPr>
        <p:txBody>
          <a:bodyPr/>
          <a:lstStyle/>
          <a:p>
            <a:r>
              <a:rPr lang="en-US" dirty="0"/>
              <a:t>Bottom line</a:t>
            </a:r>
          </a:p>
        </p:txBody>
      </p:sp>
      <p:sp>
        <p:nvSpPr>
          <p:cNvPr id="815107" name="Rectangle 3"/>
          <p:cNvSpPr>
            <a:spLocks noGrp="1" noChangeArrowheads="1"/>
          </p:cNvSpPr>
          <p:nvPr>
            <p:ph idx="1"/>
          </p:nvPr>
        </p:nvSpPr>
        <p:spPr>
          <a:xfrm>
            <a:off x="152400" y="914400"/>
            <a:ext cx="8839200" cy="5715000"/>
          </a:xfrm>
        </p:spPr>
        <p:txBody>
          <a:bodyPr>
            <a:normAutofit lnSpcReduction="10000"/>
          </a:bodyPr>
          <a:lstStyle/>
          <a:p>
            <a:r>
              <a:rPr lang="en-US" dirty="0"/>
              <a:t>Perception is an inherently ambiguous problem</a:t>
            </a:r>
          </a:p>
          <a:p>
            <a:pPr lvl="1"/>
            <a:r>
              <a:rPr lang="en-US" dirty="0"/>
              <a:t>Many different 3D scenes could have given rise to a particular 2D picture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buNone/>
            </a:pPr>
            <a:endParaRPr lang="en-US" dirty="0"/>
          </a:p>
          <a:p>
            <a:pPr lvl="1"/>
            <a:r>
              <a:rPr lang="en-US" dirty="0"/>
              <a:t>We often need to use prior knowledge about the structure of the world</a:t>
            </a:r>
          </a:p>
        </p:txBody>
      </p:sp>
      <p:sp>
        <p:nvSpPr>
          <p:cNvPr id="815112" name="Rectangle 8"/>
          <p:cNvSpPr>
            <a:spLocks noChangeArrowheads="1"/>
          </p:cNvSpPr>
          <p:nvPr/>
        </p:nvSpPr>
        <p:spPr bwMode="auto">
          <a:xfrm>
            <a:off x="7254875" y="6583363"/>
            <a:ext cx="1866900" cy="274637"/>
          </a:xfrm>
          <a:prstGeom prst="rect">
            <a:avLst/>
          </a:prstGeom>
          <a:noFill/>
          <a:ln w="19050">
            <a:noFill/>
            <a:miter lim="800000"/>
            <a:headEnd/>
            <a:tailEnd/>
          </a:ln>
          <a:effectLst/>
        </p:spPr>
        <p:txBody>
          <a:bodyPr wrap="none">
            <a:spAutoFit/>
          </a:bodyPr>
          <a:lstStyle/>
          <a:p>
            <a:r>
              <a:rPr lang="en-US" b="0">
                <a:solidFill>
                  <a:schemeClr val="bg1"/>
                </a:solidFill>
              </a:rPr>
              <a:t>Image source: F. Durand</a:t>
            </a:r>
          </a:p>
        </p:txBody>
      </p:sp>
      <p:pic>
        <p:nvPicPr>
          <p:cNvPr id="1105922" name="Picture 2"/>
          <p:cNvPicPr>
            <a:picLocks noChangeAspect="1" noChangeArrowheads="1"/>
          </p:cNvPicPr>
          <p:nvPr/>
        </p:nvPicPr>
        <p:blipFill>
          <a:blip r:embed="rId3" cstate="print"/>
          <a:srcRect/>
          <a:stretch>
            <a:fillRect/>
          </a:stretch>
        </p:blipFill>
        <p:spPr bwMode="auto">
          <a:xfrm>
            <a:off x="2133600" y="2395694"/>
            <a:ext cx="4572000" cy="3014506"/>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981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5107">
                                            <p:txEl>
                                              <p:pRg st="9" end="9"/>
                                            </p:txEl>
                                          </p:spTgt>
                                        </p:tgtEl>
                                        <p:attrNameLst>
                                          <p:attrName>style.visibility</p:attrName>
                                        </p:attrNameLst>
                                      </p:cBhvr>
                                      <p:to>
                                        <p:strVal val="visible"/>
                                      </p:to>
                                    </p:set>
                                    <p:animEffect transition="in" filter="fade">
                                      <p:cBhvr>
                                        <p:cTn id="7" dur="500"/>
                                        <p:tgtEl>
                                          <p:spTgt spid="8151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lstStyle/>
          <a:p>
            <a:endParaRPr lang="en-US" altLang="en-US"/>
          </a:p>
        </p:txBody>
      </p:sp>
      <p:sp>
        <p:nvSpPr>
          <p:cNvPr id="90114" name="Content Placeholder 2"/>
          <p:cNvSpPr>
            <a:spLocks noGrp="1"/>
          </p:cNvSpPr>
          <p:nvPr>
            <p:ph idx="1"/>
          </p:nvPr>
        </p:nvSpPr>
        <p:spPr/>
        <p:txBody>
          <a:bodyPr/>
          <a:lstStyle/>
          <a:p>
            <a:endParaRPr lang="en-US" altLang="en-US"/>
          </a:p>
        </p:txBody>
      </p:sp>
      <p:sp>
        <p:nvSpPr>
          <p:cNvPr id="90115" name="Picture 3" descr="Screen Shot 2015-01-21 at 11.55.15 AM.png"/>
          <p:cNvSpPr>
            <a:spLocks noChangeAspect="1"/>
          </p:cNvSpPr>
          <p:nvPr/>
        </p:nvSpPr>
        <p:spPr bwMode="auto">
          <a:xfrm>
            <a:off x="0" y="187325"/>
            <a:ext cx="9144000"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rgbClr val="FFFF00"/>
                </a:solidFill>
                <a:latin typeface="Arial" panose="020B0604020202020204" pitchFamily="34" charset="0"/>
                <a:ea typeface="MS PGothic" panose="020B0600070205080204" pitchFamily="34" charset="-128"/>
              </a:defRPr>
            </a:lvl1pPr>
            <a:lvl2pPr marL="742950" indent="-285750" eaLnBrk="0" hangingPunct="0">
              <a:defRPr sz="1200" b="1">
                <a:solidFill>
                  <a:srgbClr val="FFFF00"/>
                </a:solidFill>
                <a:latin typeface="Arial" panose="020B0604020202020204" pitchFamily="34" charset="0"/>
                <a:ea typeface="MS PGothic" panose="020B0600070205080204" pitchFamily="34" charset="-128"/>
              </a:defRPr>
            </a:lvl2pPr>
            <a:lvl3pPr marL="1143000" indent="-228600" eaLnBrk="0" hangingPunct="0">
              <a:defRPr sz="1200" b="1">
                <a:solidFill>
                  <a:srgbClr val="FFFF00"/>
                </a:solidFill>
                <a:latin typeface="Arial" panose="020B0604020202020204" pitchFamily="34" charset="0"/>
                <a:ea typeface="MS PGothic" panose="020B0600070205080204" pitchFamily="34" charset="-128"/>
              </a:defRPr>
            </a:lvl3pPr>
            <a:lvl4pPr marL="1600200" indent="-228600" eaLnBrk="0" hangingPunct="0">
              <a:defRPr sz="1200" b="1">
                <a:solidFill>
                  <a:srgbClr val="FFFF00"/>
                </a:solidFill>
                <a:latin typeface="Arial" panose="020B0604020202020204" pitchFamily="34" charset="0"/>
                <a:ea typeface="MS PGothic" panose="020B0600070205080204" pitchFamily="34" charset="-128"/>
              </a:defRPr>
            </a:lvl4pPr>
            <a:lvl5pPr marL="2057400" indent="-228600" eaLnBrk="0" hangingPunct="0">
              <a:defRPr sz="1200" b="1">
                <a:solidFill>
                  <a:srgbClr val="FFFF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rgbClr val="FFFF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rgbClr val="FFFF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rgbClr val="FFFF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rgbClr val="FFFF00"/>
                </a:solidFill>
                <a:latin typeface="Arial" panose="020B0604020202020204" pitchFamily="34" charset="0"/>
                <a:ea typeface="MS PGothic" panose="020B0600070205080204" pitchFamily="34" charset="-128"/>
              </a:defRPr>
            </a:lvl9pPr>
          </a:lstStyle>
          <a:p>
            <a:pPr eaLnBrk="1" hangingPunct="1"/>
            <a:endParaRPr lang="en-US" altLang="en-US"/>
          </a:p>
        </p:txBody>
      </p:sp>
      <p:pic>
        <p:nvPicPr>
          <p:cNvPr id="90116" name="Picture 1" descr="Screen Shot 2015-01-21 at 11.55.15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9636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endParaRPr lang="en-US" altLang="en-US"/>
          </a:p>
        </p:txBody>
      </p:sp>
      <p:sp>
        <p:nvSpPr>
          <p:cNvPr id="91138" name="Content Placeholder 2"/>
          <p:cNvSpPr>
            <a:spLocks noGrp="1"/>
          </p:cNvSpPr>
          <p:nvPr>
            <p:ph idx="1"/>
          </p:nvPr>
        </p:nvSpPr>
        <p:spPr/>
        <p:txBody>
          <a:bodyPr/>
          <a:lstStyle/>
          <a:p>
            <a:endParaRPr lang="en-US" altLang="en-US"/>
          </a:p>
        </p:txBody>
      </p:sp>
      <p:sp>
        <p:nvSpPr>
          <p:cNvPr id="91139" name="Picture 3" descr="Screen Shot 2015-01-21 at 11.55.15 AM.png"/>
          <p:cNvSpPr>
            <a:spLocks noChangeAspect="1"/>
          </p:cNvSpPr>
          <p:nvPr/>
        </p:nvSpPr>
        <p:spPr bwMode="auto">
          <a:xfrm>
            <a:off x="0" y="187325"/>
            <a:ext cx="9144000"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b="1">
                <a:solidFill>
                  <a:srgbClr val="FFFF00"/>
                </a:solidFill>
                <a:latin typeface="Arial" panose="020B0604020202020204" pitchFamily="34" charset="0"/>
                <a:ea typeface="MS PGothic" panose="020B0600070205080204" pitchFamily="34" charset="-128"/>
              </a:defRPr>
            </a:lvl1pPr>
            <a:lvl2pPr marL="742950" indent="-285750" eaLnBrk="0" hangingPunct="0">
              <a:defRPr sz="1200" b="1">
                <a:solidFill>
                  <a:srgbClr val="FFFF00"/>
                </a:solidFill>
                <a:latin typeface="Arial" panose="020B0604020202020204" pitchFamily="34" charset="0"/>
                <a:ea typeface="MS PGothic" panose="020B0600070205080204" pitchFamily="34" charset="-128"/>
              </a:defRPr>
            </a:lvl2pPr>
            <a:lvl3pPr marL="1143000" indent="-228600" eaLnBrk="0" hangingPunct="0">
              <a:defRPr sz="1200" b="1">
                <a:solidFill>
                  <a:srgbClr val="FFFF00"/>
                </a:solidFill>
                <a:latin typeface="Arial" panose="020B0604020202020204" pitchFamily="34" charset="0"/>
                <a:ea typeface="MS PGothic" panose="020B0600070205080204" pitchFamily="34" charset="-128"/>
              </a:defRPr>
            </a:lvl3pPr>
            <a:lvl4pPr marL="1600200" indent="-228600" eaLnBrk="0" hangingPunct="0">
              <a:defRPr sz="1200" b="1">
                <a:solidFill>
                  <a:srgbClr val="FFFF00"/>
                </a:solidFill>
                <a:latin typeface="Arial" panose="020B0604020202020204" pitchFamily="34" charset="0"/>
                <a:ea typeface="MS PGothic" panose="020B0600070205080204" pitchFamily="34" charset="-128"/>
              </a:defRPr>
            </a:lvl4pPr>
            <a:lvl5pPr marL="2057400" indent="-228600" eaLnBrk="0" hangingPunct="0">
              <a:defRPr sz="1200" b="1">
                <a:solidFill>
                  <a:srgbClr val="FFFF00"/>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rgbClr val="FFFF00"/>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rgbClr val="FFFF00"/>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rgbClr val="FFFF00"/>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rgbClr val="FFFF00"/>
                </a:solidFill>
                <a:latin typeface="Arial" panose="020B0604020202020204" pitchFamily="34" charset="0"/>
                <a:ea typeface="MS PGothic" panose="020B0600070205080204" pitchFamily="34" charset="-128"/>
              </a:defRPr>
            </a:lvl9pPr>
          </a:lstStyle>
          <a:p>
            <a:pPr eaLnBrk="1" hangingPunct="1"/>
            <a:endParaRPr lang="en-US" altLang="en-US"/>
          </a:p>
        </p:txBody>
      </p:sp>
      <p:pic>
        <p:nvPicPr>
          <p:cNvPr id="91140" name="Picture 1" descr="Screen Shot 2015-01-21 at 11.55.15 AM.png"/>
          <p:cNvPicPr>
            <a:picLocks noChangeAspect="1"/>
          </p:cNvPicPr>
          <p:nvPr/>
        </p:nvPicPr>
        <p:blipFill>
          <a:blip r:embed="rId2">
            <a:extLst>
              <a:ext uri="{28A0092B-C50C-407E-A947-70E740481C1C}">
                <a14:useLocalDpi xmlns:a14="http://schemas.microsoft.com/office/drawing/2010/main" val="0"/>
              </a:ext>
            </a:extLst>
          </a:blip>
          <a:srcRect l="30556" r="29861" b="53574"/>
          <a:stretch>
            <a:fillRect/>
          </a:stretch>
        </p:blipFill>
        <p:spPr bwMode="auto">
          <a:xfrm>
            <a:off x="381000" y="152400"/>
            <a:ext cx="8077200" cy="6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7644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endParaRPr lang="en-US" altLang="en-US"/>
          </a:p>
        </p:txBody>
      </p:sp>
      <p:sp>
        <p:nvSpPr>
          <p:cNvPr id="92162" name="Content Placeholder 2"/>
          <p:cNvSpPr>
            <a:spLocks noGrp="1"/>
          </p:cNvSpPr>
          <p:nvPr>
            <p:ph idx="1"/>
          </p:nvPr>
        </p:nvSpPr>
        <p:spPr/>
        <p:txBody>
          <a:bodyPr/>
          <a:lstStyle/>
          <a:p>
            <a:endParaRPr lang="en-US" altLang="en-US"/>
          </a:p>
        </p:txBody>
      </p:sp>
      <p:pic>
        <p:nvPicPr>
          <p:cNvPr id="92163" name="Picture 1" descr="Screen Shot 2015-01-21 at 11.55.15 AM.png"/>
          <p:cNvPicPr>
            <a:picLocks noChangeAspect="1"/>
          </p:cNvPicPr>
          <p:nvPr/>
        </p:nvPicPr>
        <p:blipFill>
          <a:blip r:embed="rId2">
            <a:extLst>
              <a:ext uri="{28A0092B-C50C-407E-A947-70E740481C1C}">
                <a14:useLocalDpi xmlns:a14="http://schemas.microsoft.com/office/drawing/2010/main" val="0"/>
              </a:ext>
            </a:extLst>
          </a:blip>
          <a:srcRect l="31081" t="47131" r="29457"/>
          <a:stretch>
            <a:fillRect/>
          </a:stretch>
        </p:blipFill>
        <p:spPr bwMode="auto">
          <a:xfrm>
            <a:off x="609600" y="0"/>
            <a:ext cx="7162800" cy="676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1515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do we have?</a:t>
            </a:r>
          </a:p>
        </p:txBody>
      </p:sp>
      <p:sp>
        <p:nvSpPr>
          <p:cNvPr id="3" name="Content Placeholder 2"/>
          <p:cNvSpPr>
            <a:spLocks noGrp="1"/>
          </p:cNvSpPr>
          <p:nvPr>
            <p:ph idx="1"/>
          </p:nvPr>
        </p:nvSpPr>
        <p:spPr/>
        <p:txBody>
          <a:bodyPr/>
          <a:lstStyle/>
          <a:p>
            <a:r>
              <a:rPr lang="en-US" dirty="0"/>
              <a:t>Lots and lots and lots of data. </a:t>
            </a:r>
          </a:p>
          <a:p>
            <a:r>
              <a:rPr lang="en-US" dirty="0"/>
              <a:t>We can learn from humans.</a:t>
            </a:r>
          </a:p>
          <a:p>
            <a:r>
              <a:rPr lang="en-US" dirty="0"/>
              <a:t>We have Prior knowledge, which can provide constrains of the problem. </a:t>
            </a:r>
          </a:p>
        </p:txBody>
      </p:sp>
    </p:spTree>
    <p:extLst>
      <p:ext uri="{BB962C8B-B14F-4D97-AF65-F5344CB8AC3E}">
        <p14:creationId xmlns:p14="http://schemas.microsoft.com/office/powerpoint/2010/main" val="3007942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914400"/>
          </a:xfrm>
        </p:spPr>
        <p:txBody>
          <a:bodyPr/>
          <a:lstStyle/>
          <a:p>
            <a:r>
              <a:rPr lang="en-US" dirty="0"/>
              <a:t>Computer Vision and Nearby Fields</a:t>
            </a:r>
          </a:p>
        </p:txBody>
      </p:sp>
      <p:sp>
        <p:nvSpPr>
          <p:cNvPr id="9" name="Content Placeholder 2"/>
          <p:cNvSpPr>
            <a:spLocks noGrp="1"/>
          </p:cNvSpPr>
          <p:nvPr>
            <p:ph idx="1"/>
          </p:nvPr>
        </p:nvSpPr>
        <p:spPr>
          <a:xfrm>
            <a:off x="457200" y="990600"/>
            <a:ext cx="8229600" cy="5135563"/>
          </a:xfrm>
        </p:spPr>
        <p:txBody>
          <a:bodyPr/>
          <a:lstStyle/>
          <a:p>
            <a:r>
              <a:rPr lang="en-US" dirty="0"/>
              <a:t>Computer Graphics: Models to Images</a:t>
            </a:r>
          </a:p>
          <a:p>
            <a:r>
              <a:rPr lang="en-US" dirty="0"/>
              <a:t>Computational Photography: Images to Images</a:t>
            </a:r>
          </a:p>
          <a:p>
            <a:r>
              <a:rPr lang="en-US" dirty="0"/>
              <a:t>Computer Vision: Images to Models</a:t>
            </a:r>
          </a:p>
          <a:p>
            <a:r>
              <a:rPr lang="en-US" dirty="0"/>
              <a:t>Human perception: understand how humans perceive the world</a:t>
            </a:r>
          </a:p>
          <a:p>
            <a:r>
              <a:rPr lang="en-US" dirty="0"/>
              <a:t>Machine learning (tools that are common in all above areas): algorithm of how to learn from data</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533574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914400"/>
          </a:xfrm>
        </p:spPr>
        <p:txBody>
          <a:bodyPr/>
          <a:lstStyle/>
          <a:p>
            <a:r>
              <a:rPr lang="en-US" dirty="0"/>
              <a:t>Computer Vision and Nearby Fields</a:t>
            </a:r>
          </a:p>
        </p:txBody>
      </p:sp>
      <p:pic>
        <p:nvPicPr>
          <p:cNvPr id="3" name="Picture 2" descr="Screen Shot 2015-01-11 at 10.35.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452" y="914400"/>
            <a:ext cx="6958117" cy="4976855"/>
          </a:xfrm>
          <a:prstGeom prst="rect">
            <a:avLst/>
          </a:prstGeom>
        </p:spPr>
      </p:pic>
    </p:spTree>
    <p:extLst>
      <p:ext uri="{BB962C8B-B14F-4D97-AF65-F5344CB8AC3E}">
        <p14:creationId xmlns:p14="http://schemas.microsoft.com/office/powerpoint/2010/main" val="374983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latin typeface="Century Gothic"/>
                <a:cs typeface="Century Gothic"/>
              </a:rPr>
              <a:t>A bit about me</a:t>
            </a:r>
          </a:p>
        </p:txBody>
      </p:sp>
      <p:pic>
        <p:nvPicPr>
          <p:cNvPr id="3" name="Picture 2" descr="mitCsail.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8367" y="1651000"/>
            <a:ext cx="3131687" cy="1760788"/>
          </a:xfrm>
          <a:prstGeom prst="rect">
            <a:avLst/>
          </a:prstGeom>
        </p:spPr>
      </p:pic>
      <p:pic>
        <p:nvPicPr>
          <p:cNvPr id="5" name="Picture 4" descr="Screen Shot 2017-09-04 at 9.2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60" y="1651000"/>
            <a:ext cx="5415607" cy="4745522"/>
          </a:xfrm>
          <a:prstGeom prst="rect">
            <a:avLst/>
          </a:prstGeom>
        </p:spPr>
      </p:pic>
      <p:sp>
        <p:nvSpPr>
          <p:cNvPr id="11" name="TextBox 10"/>
          <p:cNvSpPr txBox="1"/>
          <p:nvPr/>
        </p:nvSpPr>
        <p:spPr>
          <a:xfrm flipH="1">
            <a:off x="6357383" y="3786363"/>
            <a:ext cx="2471042" cy="2308324"/>
          </a:xfrm>
          <a:prstGeom prst="rect">
            <a:avLst/>
          </a:prstGeom>
          <a:noFill/>
        </p:spPr>
        <p:txBody>
          <a:bodyPr wrap="square" rtlCol="0">
            <a:spAutoFit/>
          </a:bodyPr>
          <a:lstStyle/>
          <a:p>
            <a:r>
              <a:rPr lang="en-US" dirty="0"/>
              <a:t>Postdoctoral Fellowship:</a:t>
            </a:r>
          </a:p>
          <a:p>
            <a:endParaRPr lang="en-US" dirty="0"/>
          </a:p>
          <a:p>
            <a:r>
              <a:rPr lang="en-US" dirty="0"/>
              <a:t>MIT</a:t>
            </a:r>
          </a:p>
          <a:p>
            <a:endParaRPr lang="en-US" dirty="0"/>
          </a:p>
          <a:p>
            <a:r>
              <a:rPr lang="en-US" dirty="0"/>
              <a:t>Cambridge, MA</a:t>
            </a:r>
          </a:p>
          <a:p>
            <a:endParaRPr lang="en-US" dirty="0"/>
          </a:p>
          <a:p>
            <a:r>
              <a:rPr lang="en-US" dirty="0"/>
              <a:t>Computer Vision and Human Perception</a:t>
            </a:r>
          </a:p>
        </p:txBody>
      </p:sp>
    </p:spTree>
    <p:extLst>
      <p:ext uri="{BB962C8B-B14F-4D97-AF65-F5344CB8AC3E}">
        <p14:creationId xmlns:p14="http://schemas.microsoft.com/office/powerpoint/2010/main" val="17628297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914400"/>
          </a:xfrm>
        </p:spPr>
        <p:txBody>
          <a:bodyPr>
            <a:noAutofit/>
          </a:bodyPr>
          <a:lstStyle/>
          <a:p>
            <a:r>
              <a:rPr lang="en-US" sz="2800" dirty="0"/>
              <a:t>My research: automatic material recognition from images and videos</a:t>
            </a:r>
          </a:p>
        </p:txBody>
      </p:sp>
      <p:pic>
        <p:nvPicPr>
          <p:cNvPr id="4" name="Picture 3" descr="teaser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299" y="1236837"/>
            <a:ext cx="4852320" cy="2729430"/>
          </a:xfrm>
          <a:prstGeom prst="rect">
            <a:avLst/>
          </a:prstGeom>
        </p:spPr>
      </p:pic>
      <p:pic>
        <p:nvPicPr>
          <p:cNvPr id="5" name="Picture 4" descr="AppearanceDem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489" y="4101790"/>
            <a:ext cx="6785314" cy="2561647"/>
          </a:xfrm>
          <a:prstGeom prst="rect">
            <a:avLst/>
          </a:prstGeom>
        </p:spPr>
      </p:pic>
    </p:spTree>
    <p:extLst>
      <p:ext uri="{BB962C8B-B14F-4D97-AF65-F5344CB8AC3E}">
        <p14:creationId xmlns:p14="http://schemas.microsoft.com/office/powerpoint/2010/main" val="2119512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a:t>What we are going to learn?</a:t>
            </a:r>
          </a:p>
        </p:txBody>
      </p:sp>
      <p:sp>
        <p:nvSpPr>
          <p:cNvPr id="5" name="Rectangle 3"/>
          <p:cNvSpPr>
            <a:spLocks noGrp="1" noChangeArrowheads="1"/>
          </p:cNvSpPr>
          <p:nvPr>
            <p:ph idx="1"/>
          </p:nvPr>
        </p:nvSpPr>
        <p:spPr>
          <a:xfrm>
            <a:off x="3048000" y="990600"/>
            <a:ext cx="5715000" cy="5562600"/>
          </a:xfrm>
        </p:spPr>
        <p:txBody>
          <a:bodyPr>
            <a:normAutofit/>
          </a:bodyPr>
          <a:lstStyle/>
          <a:p>
            <a:pPr marL="609600" indent="-609600">
              <a:buAutoNum type="arabicPeriod"/>
            </a:pPr>
            <a:r>
              <a:rPr lang="en-US" dirty="0"/>
              <a:t>Low-level vision</a:t>
            </a:r>
          </a:p>
          <a:p>
            <a:pPr marL="1009650" lvl="1" indent="-609600"/>
            <a:r>
              <a:rPr lang="en-US" sz="2400" dirty="0"/>
              <a:t>image processing, edge detection, feature detection, cameras, image formation</a:t>
            </a:r>
          </a:p>
          <a:p>
            <a:pPr marL="609600" indent="-609600">
              <a:buFont typeface="Arial" pitchFamily="34" charset="0"/>
              <a:buAutoNum type="arabicPeriod"/>
            </a:pPr>
            <a:r>
              <a:rPr lang="en-US" dirty="0"/>
              <a:t>Geometry and algorithms</a:t>
            </a:r>
          </a:p>
          <a:p>
            <a:pPr marL="1009650" lvl="1" indent="-609600"/>
            <a:r>
              <a:rPr lang="en-US" sz="2400" dirty="0"/>
              <a:t>projective geometry, stereo, structure from motion, Markov random fields</a:t>
            </a:r>
          </a:p>
          <a:p>
            <a:pPr marL="609600" indent="-609600">
              <a:buFont typeface="Arial" pitchFamily="34" charset="0"/>
              <a:buAutoNum type="arabicPeriod"/>
            </a:pPr>
            <a:r>
              <a:rPr lang="en-US" dirty="0"/>
              <a:t>Recognition</a:t>
            </a:r>
          </a:p>
          <a:p>
            <a:pPr marL="1009650" lvl="1" indent="-609600"/>
            <a:r>
              <a:rPr lang="en-US" sz="2400" dirty="0"/>
              <a:t>face detection / recognition, category recognition, segmentation</a:t>
            </a:r>
            <a:endParaRPr lang="en-US" dirty="0"/>
          </a:p>
          <a:p>
            <a:pPr marL="609600" indent="-609600">
              <a:buFont typeface="Arial" pitchFamily="34" charset="0"/>
              <a:buAutoNum type="arabicPeriod"/>
            </a:pPr>
            <a:r>
              <a:rPr lang="en-US" dirty="0"/>
              <a:t>Light, color, and reflectance</a:t>
            </a:r>
          </a:p>
          <a:p>
            <a:pPr marL="609600" indent="-609600">
              <a:buFont typeface="Arial" pitchFamily="34" charset="0"/>
              <a:buAutoNum type="arabicPeriod"/>
            </a:pP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914400" y="1219200"/>
            <a:ext cx="1600200" cy="100404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7" name="Picture 5" descr="C:\snavely\work\teaching\09Fa-CS6610\material\Epipolar_geometry.png"/>
          <p:cNvPicPr>
            <a:picLocks noChangeAspect="1" noChangeArrowheads="1"/>
          </p:cNvPicPr>
          <p:nvPr/>
        </p:nvPicPr>
        <p:blipFill>
          <a:blip r:embed="rId3" cstate="print"/>
          <a:srcRect/>
          <a:stretch>
            <a:fillRect/>
          </a:stretch>
        </p:blipFill>
        <p:spPr bwMode="auto">
          <a:xfrm>
            <a:off x="881666" y="2743200"/>
            <a:ext cx="1709134" cy="1052734"/>
          </a:xfrm>
          <a:prstGeom prst="rect">
            <a:avLst/>
          </a:prstGeom>
          <a:noFill/>
          <a:effectLst>
            <a:outerShdw blurRad="50800" dist="38100" dir="2700000" algn="tl" rotWithShape="0">
              <a:prstClr val="black">
                <a:alpha val="40000"/>
              </a:prstClr>
            </a:outerShdw>
          </a:effectLst>
        </p:spPr>
      </p:pic>
      <p:pic>
        <p:nvPicPr>
          <p:cNvPr id="8" name="Picture 6"/>
          <p:cNvPicPr>
            <a:picLocks noChangeAspect="1" noChangeArrowheads="1"/>
          </p:cNvPicPr>
          <p:nvPr/>
        </p:nvPicPr>
        <p:blipFill>
          <a:blip r:embed="rId4" cstate="print"/>
          <a:srcRect/>
          <a:stretch>
            <a:fillRect/>
          </a:stretch>
        </p:blipFill>
        <p:spPr bwMode="auto">
          <a:xfrm>
            <a:off x="990600" y="4267199"/>
            <a:ext cx="1600200" cy="106013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8"/>
          <p:cNvPicPr>
            <a:picLocks noChangeAspect="1" noChangeArrowheads="1"/>
          </p:cNvPicPr>
          <p:nvPr/>
        </p:nvPicPr>
        <p:blipFill>
          <a:blip r:embed="rId5" cstate="print"/>
          <a:srcRect/>
          <a:stretch>
            <a:fillRect/>
          </a:stretch>
        </p:blipFill>
        <p:spPr bwMode="auto">
          <a:xfrm>
            <a:off x="881666" y="5791200"/>
            <a:ext cx="1905000" cy="825500"/>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072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description </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The course is extremely hands-on and requires working knowledge of Python. CSC 280 is recommended. If you haven’t taken CSC 280, please talk to me after class. </a:t>
            </a:r>
          </a:p>
          <a:p>
            <a:pPr marL="0" indent="0">
              <a:buNone/>
            </a:pPr>
            <a:endParaRPr lang="en-US" dirty="0"/>
          </a:p>
          <a:p>
            <a:pPr marL="0" indent="0">
              <a:buNone/>
            </a:pPr>
            <a:r>
              <a:rPr lang="en-US" dirty="0"/>
              <a:t>Class time is often used for group discussions and quiz. Attendance is STRONGLY recommended.  Absence for 3 times without medical/ family illness proof will receive </a:t>
            </a:r>
            <a:r>
              <a:rPr lang="en-US" b="1" dirty="0"/>
              <a:t>0%</a:t>
            </a:r>
            <a:r>
              <a:rPr lang="en-US" dirty="0"/>
              <a:t> attendance score. </a:t>
            </a:r>
          </a:p>
          <a:p>
            <a:pPr marL="0" indent="0">
              <a:buNone/>
            </a:pPr>
            <a:endParaRPr lang="en-US" dirty="0"/>
          </a:p>
          <a:p>
            <a:pPr marL="0" indent="0">
              <a:buNone/>
            </a:pPr>
            <a:r>
              <a:rPr lang="en-US" dirty="0"/>
              <a:t>Textbooks are ONLY supplementary to lectures. Content can change depending on progress. Assigned reading could be papers. </a:t>
            </a:r>
          </a:p>
          <a:p>
            <a:pPr marL="0" indent="0">
              <a:buNone/>
            </a:pPr>
            <a:endParaRPr lang="en-US" dirty="0"/>
          </a:p>
        </p:txBody>
      </p:sp>
    </p:spTree>
    <p:extLst>
      <p:ext uri="{BB962C8B-B14F-4D97-AF65-F5344CB8AC3E}">
        <p14:creationId xmlns:p14="http://schemas.microsoft.com/office/powerpoint/2010/main" val="2892685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a:t>
            </a:r>
          </a:p>
        </p:txBody>
      </p:sp>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Textbook</a:t>
            </a:r>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648" t="5468" r="26697" b="57873"/>
          <a:stretch/>
        </p:blipFill>
        <p:spPr bwMode="auto">
          <a:xfrm>
            <a:off x="315311" y="1447800"/>
            <a:ext cx="8513379" cy="39282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262556" y="5638800"/>
            <a:ext cx="6618889" cy="646331"/>
          </a:xfrm>
          <a:prstGeom prst="rect">
            <a:avLst/>
          </a:prstGeom>
          <a:noFill/>
        </p:spPr>
        <p:txBody>
          <a:bodyPr wrap="square" rtlCol="0">
            <a:spAutoFit/>
          </a:bodyPr>
          <a:lstStyle/>
          <a:p>
            <a:pPr algn="ctr"/>
            <a:r>
              <a:rPr lang="en-US" sz="3600" dirty="0">
                <a:hlinkClick r:id="rId3"/>
              </a:rPr>
              <a:t>http://szeliski.org/Book/</a:t>
            </a:r>
            <a:endParaRPr lang="en-US" sz="3600" dirty="0"/>
          </a:p>
        </p:txBody>
      </p:sp>
    </p:spTree>
    <p:extLst>
      <p:ext uri="{BB962C8B-B14F-4D97-AF65-F5344CB8AC3E}">
        <p14:creationId xmlns:p14="http://schemas.microsoft.com/office/powerpoint/2010/main" val="3081661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a:t>
            </a:r>
          </a:p>
        </p:txBody>
      </p:sp>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Textbook</a:t>
            </a:r>
            <a:endParaRPr lang="en-US" dirty="0"/>
          </a:p>
        </p:txBody>
      </p:sp>
      <p:pic>
        <p:nvPicPr>
          <p:cNvPr id="3" name="Picture 2" descr="Screen Shot 2015-01-11 at 11.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924" y="1267097"/>
            <a:ext cx="4082098" cy="4707707"/>
          </a:xfrm>
          <a:prstGeom prst="rect">
            <a:avLst/>
          </a:prstGeom>
        </p:spPr>
      </p:pic>
      <p:sp>
        <p:nvSpPr>
          <p:cNvPr id="4" name="Rectangle 3"/>
          <p:cNvSpPr/>
          <p:nvPr/>
        </p:nvSpPr>
        <p:spPr>
          <a:xfrm>
            <a:off x="791771" y="6191035"/>
            <a:ext cx="4108817" cy="369332"/>
          </a:xfrm>
          <a:prstGeom prst="rect">
            <a:avLst/>
          </a:prstGeom>
        </p:spPr>
        <p:txBody>
          <a:bodyPr wrap="none">
            <a:spAutoFit/>
          </a:bodyPr>
          <a:lstStyle/>
          <a:p>
            <a:r>
              <a:rPr lang="en-US" dirty="0"/>
              <a:t>http://</a:t>
            </a:r>
            <a:r>
              <a:rPr lang="en-US" dirty="0" err="1"/>
              <a:t>programmingcomputervision.com</a:t>
            </a:r>
            <a:r>
              <a:rPr lang="en-US" dirty="0"/>
              <a:t>/</a:t>
            </a:r>
          </a:p>
        </p:txBody>
      </p:sp>
    </p:spTree>
    <p:extLst>
      <p:ext uri="{BB962C8B-B14F-4D97-AF65-F5344CB8AC3E}">
        <p14:creationId xmlns:p14="http://schemas.microsoft.com/office/powerpoint/2010/main" val="37550638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p:txBody>
          <a:bodyPr>
            <a:normAutofit/>
          </a:bodyPr>
          <a:lstStyle/>
          <a:p>
            <a:pPr marL="0" indent="0">
              <a:buNone/>
            </a:pPr>
            <a:r>
              <a:rPr lang="en-US" dirty="0"/>
              <a:t>60 % Homework assignments.  5 projects + 1 homework.</a:t>
            </a:r>
          </a:p>
          <a:p>
            <a:pPr marL="0" indent="0">
              <a:buNone/>
            </a:pPr>
            <a:r>
              <a:rPr lang="en-US" dirty="0"/>
              <a:t>10 % Mid-term exam  (written)</a:t>
            </a:r>
          </a:p>
          <a:p>
            <a:pPr marL="0" indent="0">
              <a:buNone/>
            </a:pPr>
            <a:r>
              <a:rPr lang="en-US" dirty="0"/>
              <a:t>15% Final project</a:t>
            </a:r>
          </a:p>
          <a:p>
            <a:pPr marL="0" indent="0">
              <a:buNone/>
            </a:pPr>
            <a:r>
              <a:rPr lang="en-US" dirty="0"/>
              <a:t>5 % Attendance</a:t>
            </a:r>
          </a:p>
          <a:p>
            <a:pPr marL="0" indent="0">
              <a:buNone/>
            </a:pPr>
            <a:r>
              <a:rPr lang="en-US" dirty="0"/>
              <a:t>10%  In-class quiz</a:t>
            </a:r>
          </a:p>
        </p:txBody>
      </p:sp>
    </p:spTree>
    <p:extLst>
      <p:ext uri="{BB962C8B-B14F-4D97-AF65-F5344CB8AC3E}">
        <p14:creationId xmlns:p14="http://schemas.microsoft.com/office/powerpoint/2010/main" val="1847168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fontScale="90000"/>
          </a:bodyPr>
          <a:lstStyle/>
          <a:p>
            <a:pPr eaLnBrk="1" hangingPunct="1"/>
            <a:r>
              <a:rPr lang="en-US" altLang="en-US" dirty="0"/>
              <a:t>Project: Hybrid images from image pyramids</a:t>
            </a:r>
          </a:p>
        </p:txBody>
      </p:sp>
      <p:pic>
        <p:nvPicPr>
          <p:cNvPr id="5" name="Picture 2" descr="vg-gauss-eigh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2998788"/>
            <a:ext cx="788988" cy="1039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descr="vg-gauss-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925" y="2505075"/>
            <a:ext cx="1565275" cy="206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descr="vg-gauss-hal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24000"/>
            <a:ext cx="3132138" cy="412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812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idx="1"/>
          </p:nvPr>
        </p:nvSpPr>
        <p:spPr/>
        <p:txBody>
          <a:bodyPr>
            <a:normAutofit/>
          </a:bodyPr>
          <a:lstStyle/>
          <a:p>
            <a:pPr marL="0" indent="0">
              <a:buNone/>
            </a:pPr>
            <a:r>
              <a:rPr lang="en-US" dirty="0"/>
              <a:t>Homework late policy:</a:t>
            </a:r>
          </a:p>
          <a:p>
            <a:r>
              <a:rPr lang="en-US" dirty="0"/>
              <a:t>   4 free late days for homework only (</a:t>
            </a:r>
            <a:r>
              <a:rPr lang="en-US" b="1" dirty="0"/>
              <a:t>not final project</a:t>
            </a:r>
            <a:r>
              <a:rPr lang="en-US" dirty="0"/>
              <a:t>)– use them in your ways;</a:t>
            </a:r>
          </a:p>
          <a:p>
            <a:r>
              <a:rPr lang="en-US" dirty="0"/>
              <a:t>     No late submission is accepted after 4 late days are used. </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2080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lstStyle/>
          <a:p>
            <a:r>
              <a:rPr lang="en-US"/>
              <a:t>Prerequisites</a:t>
            </a:r>
          </a:p>
        </p:txBody>
      </p:sp>
      <p:sp>
        <p:nvSpPr>
          <p:cNvPr id="7" name="Content Placeholder 2"/>
          <p:cNvSpPr>
            <a:spLocks noGrp="1"/>
          </p:cNvSpPr>
          <p:nvPr>
            <p:ph idx="1"/>
          </p:nvPr>
        </p:nvSpPr>
        <p:spPr>
          <a:xfrm>
            <a:off x="457200" y="990600"/>
            <a:ext cx="8229600" cy="5638800"/>
          </a:xfrm>
        </p:spPr>
        <p:txBody>
          <a:bodyPr/>
          <a:lstStyle/>
          <a:p>
            <a:endParaRPr lang="en-US" sz="2800" b="1" dirty="0"/>
          </a:p>
          <a:p>
            <a:r>
              <a:rPr lang="en-US" sz="2800" b="1" dirty="0"/>
              <a:t>CSC 280 and 281 (preferred) </a:t>
            </a:r>
          </a:p>
          <a:p>
            <a:r>
              <a:rPr lang="en-US" sz="2800" dirty="0"/>
              <a:t>Linear algebra, basic calculus, and probability recommended.</a:t>
            </a:r>
          </a:p>
          <a:p>
            <a:r>
              <a:rPr lang="en-US" sz="2800" dirty="0"/>
              <a:t>No previous experience with image processing is required. </a:t>
            </a:r>
          </a:p>
          <a:p>
            <a:pPr>
              <a:buFont typeface="Arial" pitchFamily="34" charset="0"/>
              <a:buNone/>
            </a:pPr>
            <a:endParaRPr lang="en-US" sz="2800" dirty="0"/>
          </a:p>
        </p:txBody>
      </p:sp>
    </p:spTree>
    <p:extLst>
      <p:ext uri="{BB962C8B-B14F-4D97-AF65-F5344CB8AC3E}">
        <p14:creationId xmlns:p14="http://schemas.microsoft.com/office/powerpoint/2010/main" val="445809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requirements</a:t>
            </a:r>
          </a:p>
        </p:txBody>
      </p:sp>
      <p:sp>
        <p:nvSpPr>
          <p:cNvPr id="4" name="Rectangle 3"/>
          <p:cNvSpPr>
            <a:spLocks noGrp="1" noChangeArrowheads="1"/>
          </p:cNvSpPr>
          <p:nvPr>
            <p:ph idx="1"/>
            <p:custDataLst>
              <p:tags r:id="rId1"/>
            </p:custDataLst>
          </p:nvPr>
        </p:nvSpPr>
        <p:spPr>
          <a:xfrm>
            <a:off x="457200" y="1371600"/>
            <a:ext cx="8382000" cy="4754563"/>
          </a:xfrm>
        </p:spPr>
        <p:txBody>
          <a:bodyPr>
            <a:normAutofit/>
          </a:bodyPr>
          <a:lstStyle/>
          <a:p>
            <a:r>
              <a:rPr lang="en-US" sz="2800" dirty="0"/>
              <a:t>Prerequisites—</a:t>
            </a:r>
            <a:r>
              <a:rPr lang="en-US" sz="2800" i="1" dirty="0"/>
              <a:t>these are essential</a:t>
            </a:r>
            <a:r>
              <a:rPr lang="en-US" sz="2800" dirty="0"/>
              <a:t>!</a:t>
            </a:r>
          </a:p>
          <a:p>
            <a:pPr lvl="1"/>
            <a:r>
              <a:rPr lang="en-US" dirty="0"/>
              <a:t>Data structures</a:t>
            </a:r>
          </a:p>
          <a:p>
            <a:pPr lvl="1"/>
            <a:r>
              <a:rPr lang="en-US" dirty="0"/>
              <a:t>A good working knowledge of Python programming</a:t>
            </a:r>
          </a:p>
          <a:p>
            <a:pPr lvl="1"/>
            <a:r>
              <a:rPr lang="en-US" dirty="0"/>
              <a:t>Linear algebra</a:t>
            </a:r>
          </a:p>
          <a:p>
            <a:pPr lvl="1"/>
            <a:r>
              <a:rPr lang="en-US" dirty="0"/>
              <a:t>Vector calculus</a:t>
            </a:r>
          </a:p>
          <a:p>
            <a:pPr lvl="1"/>
            <a:endParaRPr lang="en-US" dirty="0"/>
          </a:p>
          <a:p>
            <a:r>
              <a:rPr lang="en-US" sz="2800" dirty="0"/>
              <a:t>Course does </a:t>
            </a:r>
            <a:r>
              <a:rPr lang="en-US" sz="2800" b="1" i="1" dirty="0"/>
              <a:t>not</a:t>
            </a:r>
            <a:r>
              <a:rPr lang="en-US" sz="2800" dirty="0"/>
              <a:t> assume prior imaging experience</a:t>
            </a:r>
          </a:p>
          <a:p>
            <a:pPr lvl="1"/>
            <a:r>
              <a:rPr lang="en-US" dirty="0"/>
              <a:t>computer vision, image processing, graphics, etc.</a:t>
            </a:r>
            <a:endParaRPr lang="en-US" sz="1800" dirty="0"/>
          </a:p>
          <a:p>
            <a:pPr>
              <a:buNone/>
            </a:pPr>
            <a:endParaRPr lang="en-US" sz="2400" dirty="0"/>
          </a:p>
        </p:txBody>
      </p:sp>
    </p:spTree>
    <p:extLst>
      <p:ext uri="{BB962C8B-B14F-4D97-AF65-F5344CB8AC3E}">
        <p14:creationId xmlns:p14="http://schemas.microsoft.com/office/powerpoint/2010/main" val="3258914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latin typeface="Century Gothic"/>
                <a:cs typeface="Century Gothic"/>
              </a:rPr>
              <a:t>A bit about me</a:t>
            </a:r>
          </a:p>
        </p:txBody>
      </p:sp>
      <p:pic>
        <p:nvPicPr>
          <p:cNvPr id="2" name="Picture 1" descr="Screen Shot 2017-09-04 at 9.45.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79943"/>
            <a:ext cx="4673822" cy="5286536"/>
          </a:xfrm>
          <a:prstGeom prst="rect">
            <a:avLst/>
          </a:prstGeom>
        </p:spPr>
      </p:pic>
      <p:pic>
        <p:nvPicPr>
          <p:cNvPr id="5" name="Picture 4" descr="6 Neckarfront_Tübinge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92" y="1417638"/>
            <a:ext cx="3901440" cy="2261616"/>
          </a:xfrm>
          <a:prstGeom prst="rect">
            <a:avLst/>
          </a:prstGeom>
        </p:spPr>
      </p:pic>
      <p:sp>
        <p:nvSpPr>
          <p:cNvPr id="8" name="TextBox 7"/>
          <p:cNvSpPr txBox="1"/>
          <p:nvPr/>
        </p:nvSpPr>
        <p:spPr>
          <a:xfrm flipH="1">
            <a:off x="6020770" y="3939358"/>
            <a:ext cx="2471042" cy="2308324"/>
          </a:xfrm>
          <a:prstGeom prst="rect">
            <a:avLst/>
          </a:prstGeom>
          <a:noFill/>
        </p:spPr>
        <p:txBody>
          <a:bodyPr wrap="square" rtlCol="0">
            <a:spAutoFit/>
          </a:bodyPr>
          <a:lstStyle/>
          <a:p>
            <a:r>
              <a:rPr lang="en-US" dirty="0"/>
              <a:t>Research Sabbatical</a:t>
            </a:r>
          </a:p>
          <a:p>
            <a:endParaRPr lang="en-US" dirty="0"/>
          </a:p>
          <a:p>
            <a:r>
              <a:rPr lang="en-US" dirty="0"/>
              <a:t>University of </a:t>
            </a:r>
            <a:r>
              <a:rPr lang="en-US" dirty="0" err="1"/>
              <a:t>Tuebingen</a:t>
            </a:r>
            <a:endParaRPr lang="en-US" dirty="0"/>
          </a:p>
          <a:p>
            <a:endParaRPr lang="en-US" dirty="0"/>
          </a:p>
          <a:p>
            <a:r>
              <a:rPr lang="en-US" dirty="0" err="1"/>
              <a:t>Tubeingen</a:t>
            </a:r>
            <a:r>
              <a:rPr lang="en-US" dirty="0"/>
              <a:t>, Germany</a:t>
            </a:r>
          </a:p>
          <a:p>
            <a:endParaRPr lang="en-US" dirty="0"/>
          </a:p>
          <a:p>
            <a:r>
              <a:rPr lang="en-US" dirty="0"/>
              <a:t>Human Perception &amp;</a:t>
            </a:r>
          </a:p>
          <a:p>
            <a:r>
              <a:rPr lang="en-US" dirty="0"/>
              <a:t>Computer vision </a:t>
            </a:r>
          </a:p>
        </p:txBody>
      </p:sp>
    </p:spTree>
    <p:extLst>
      <p:ext uri="{BB962C8B-B14F-4D97-AF65-F5344CB8AC3E}">
        <p14:creationId xmlns:p14="http://schemas.microsoft.com/office/powerpoint/2010/main" val="7955179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normAutofit fontScale="92500"/>
          </a:bodyPr>
          <a:lstStyle/>
          <a:p>
            <a:pPr marL="0" indent="0">
              <a:buNone/>
            </a:pPr>
            <a:r>
              <a:rPr lang="en-US" dirty="0"/>
              <a:t>You must not copy lines of code from other people unless teamwork is allowed. Final project, for example,  allows teamwork. But individual homework assignment does not. You can discuss your homework with other people but you must declare with whom you discussed with.</a:t>
            </a:r>
          </a:p>
          <a:p>
            <a:pPr marL="0" indent="0">
              <a:buNone/>
            </a:pPr>
            <a:endParaRPr lang="en-US" dirty="0"/>
          </a:p>
          <a:p>
            <a:pPr marL="0" indent="0">
              <a:buNone/>
            </a:pPr>
            <a:r>
              <a:rPr lang="en-US" dirty="0"/>
              <a:t>You must not copy lines of code from internet including online forums.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39380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hours</a:t>
            </a:r>
          </a:p>
        </p:txBody>
      </p:sp>
      <p:sp>
        <p:nvSpPr>
          <p:cNvPr id="3" name="Content Placeholder 2"/>
          <p:cNvSpPr>
            <a:spLocks noGrp="1"/>
          </p:cNvSpPr>
          <p:nvPr>
            <p:ph idx="1"/>
          </p:nvPr>
        </p:nvSpPr>
        <p:spPr/>
        <p:txBody>
          <a:bodyPr>
            <a:normAutofit lnSpcReduction="10000"/>
          </a:bodyPr>
          <a:lstStyle/>
          <a:p>
            <a:pPr marL="0" indent="0">
              <a:buNone/>
            </a:pPr>
            <a:r>
              <a:rPr lang="en-US" dirty="0"/>
              <a:t>Wed: 3:30-4:30pm</a:t>
            </a:r>
          </a:p>
          <a:p>
            <a:pPr marL="0" indent="0">
              <a:buNone/>
            </a:pPr>
            <a:endParaRPr lang="en-US" dirty="0"/>
          </a:p>
          <a:p>
            <a:pPr marL="0" indent="0">
              <a:buNone/>
            </a:pPr>
            <a:r>
              <a:rPr lang="en-US" dirty="0"/>
              <a:t>Friday: 2:30-3:30pm</a:t>
            </a:r>
          </a:p>
          <a:p>
            <a:pPr marL="0" indent="0">
              <a:buNone/>
            </a:pPr>
            <a:endParaRPr lang="en-US" dirty="0"/>
          </a:p>
          <a:p>
            <a:pPr marL="0" indent="0">
              <a:buNone/>
            </a:pPr>
            <a:r>
              <a:rPr lang="en-US" dirty="0"/>
              <a:t>Location: Myers Technology building *this building, Room 204. </a:t>
            </a:r>
          </a:p>
          <a:p>
            <a:pPr marL="0" indent="0">
              <a:buNone/>
            </a:pPr>
            <a:endParaRPr lang="en-US" dirty="0"/>
          </a:p>
          <a:p>
            <a:pPr marL="0" indent="0">
              <a:buNone/>
            </a:pPr>
            <a:r>
              <a:rPr lang="en-US" dirty="0"/>
              <a:t>Connect to course GITHUB site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267954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Take-home Reading</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dirty="0" err="1"/>
              <a:t>Szelisky</a:t>
            </a:r>
            <a:r>
              <a:rPr lang="en-US" dirty="0"/>
              <a:t> : Chapter 1, What is computer vision?</a:t>
            </a:r>
          </a:p>
          <a:p>
            <a:pPr marL="0" indent="0">
              <a:buNone/>
            </a:pPr>
            <a:endParaRPr lang="en-US" dirty="0"/>
          </a:p>
          <a:p>
            <a:pPr marL="0" indent="0">
              <a:buNone/>
            </a:pPr>
            <a:r>
              <a:rPr lang="en-US" dirty="0"/>
              <a:t>Finish the warm up exercises. </a:t>
            </a:r>
          </a:p>
          <a:p>
            <a:pPr marL="0" indent="0">
              <a:buNone/>
            </a:pPr>
            <a:endParaRPr lang="en-US" dirty="0"/>
          </a:p>
        </p:txBody>
      </p:sp>
    </p:spTree>
    <p:extLst>
      <p:ext uri="{BB962C8B-B14F-4D97-AF65-F5344CB8AC3E}">
        <p14:creationId xmlns:p14="http://schemas.microsoft.com/office/powerpoint/2010/main" val="1067201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normAutofit/>
          </a:bodyPr>
          <a:lstStyle/>
          <a:p>
            <a:r>
              <a:rPr lang="en-US" dirty="0"/>
              <a:t>My research: vision and graphics </a:t>
            </a:r>
          </a:p>
        </p:txBody>
      </p:sp>
      <p:sp>
        <p:nvSpPr>
          <p:cNvPr id="8" name="TextBox 7"/>
          <p:cNvSpPr txBox="1"/>
          <p:nvPr/>
        </p:nvSpPr>
        <p:spPr>
          <a:xfrm>
            <a:off x="993161" y="1297058"/>
            <a:ext cx="4281989" cy="369332"/>
          </a:xfrm>
          <a:prstGeom prst="rect">
            <a:avLst/>
          </a:prstGeom>
          <a:noFill/>
        </p:spPr>
        <p:txBody>
          <a:bodyPr wrap="square" rtlCol="0">
            <a:spAutoFit/>
          </a:bodyPr>
          <a:lstStyle/>
          <a:p>
            <a:r>
              <a:rPr lang="en-US" dirty="0"/>
              <a:t>Physical-realistic rendering of cloth</a:t>
            </a:r>
          </a:p>
        </p:txBody>
      </p:sp>
      <p:sp>
        <p:nvSpPr>
          <p:cNvPr id="9" name="TextBox 8"/>
          <p:cNvSpPr txBox="1"/>
          <p:nvPr/>
        </p:nvSpPr>
        <p:spPr>
          <a:xfrm>
            <a:off x="5275150" y="1208432"/>
            <a:ext cx="4281989" cy="369332"/>
          </a:xfrm>
          <a:prstGeom prst="rect">
            <a:avLst/>
          </a:prstGeom>
          <a:noFill/>
        </p:spPr>
        <p:txBody>
          <a:bodyPr wrap="square" rtlCol="0">
            <a:spAutoFit/>
          </a:bodyPr>
          <a:lstStyle/>
          <a:p>
            <a:r>
              <a:rPr lang="en-US" dirty="0"/>
              <a:t>Inference of material properties</a:t>
            </a:r>
          </a:p>
        </p:txBody>
      </p:sp>
      <p:sp>
        <p:nvSpPr>
          <p:cNvPr id="10" name="TextBox 9"/>
          <p:cNvSpPr txBox="1"/>
          <p:nvPr/>
        </p:nvSpPr>
        <p:spPr>
          <a:xfrm>
            <a:off x="457200" y="3928325"/>
            <a:ext cx="4281989" cy="369332"/>
          </a:xfrm>
          <a:prstGeom prst="rect">
            <a:avLst/>
          </a:prstGeom>
          <a:noFill/>
        </p:spPr>
        <p:txBody>
          <a:bodyPr wrap="square" rtlCol="0">
            <a:spAutoFit/>
          </a:bodyPr>
          <a:lstStyle/>
          <a:p>
            <a:r>
              <a:rPr lang="en-US" dirty="0"/>
              <a:t>Visual and tactile material categorization</a:t>
            </a:r>
          </a:p>
        </p:txBody>
      </p:sp>
      <p:sp>
        <p:nvSpPr>
          <p:cNvPr id="11" name="TextBox 10"/>
          <p:cNvSpPr txBox="1"/>
          <p:nvPr/>
        </p:nvSpPr>
        <p:spPr>
          <a:xfrm>
            <a:off x="5303168" y="3943787"/>
            <a:ext cx="4281989" cy="369332"/>
          </a:xfrm>
          <a:prstGeom prst="rect">
            <a:avLst/>
          </a:prstGeom>
          <a:noFill/>
        </p:spPr>
        <p:txBody>
          <a:bodyPr wrap="square" rtlCol="0">
            <a:spAutoFit/>
          </a:bodyPr>
          <a:lstStyle/>
          <a:p>
            <a:r>
              <a:rPr lang="en-US" dirty="0"/>
              <a:t>Understanding translucency</a:t>
            </a:r>
          </a:p>
        </p:txBody>
      </p:sp>
      <p:pic>
        <p:nvPicPr>
          <p:cNvPr id="3" name="Picture 2" descr="AppearanceDem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2" y="1561484"/>
            <a:ext cx="5184532" cy="1957307"/>
          </a:xfrm>
          <a:prstGeom prst="rect">
            <a:avLst/>
          </a:prstGeom>
        </p:spPr>
      </p:pic>
      <p:pic>
        <p:nvPicPr>
          <p:cNvPr id="4" name="Picture 3" descr="Screen Shot 2017-09-05 at 10.16.5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61" y="4497785"/>
            <a:ext cx="2926982" cy="1943389"/>
          </a:xfrm>
          <a:prstGeom prst="rect">
            <a:avLst/>
          </a:prstGeom>
        </p:spPr>
      </p:pic>
      <p:pic>
        <p:nvPicPr>
          <p:cNvPr id="13" name="Picture 12" descr="teaser_h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5150" y="1599738"/>
            <a:ext cx="3411650" cy="1919053"/>
          </a:xfrm>
          <a:prstGeom prst="rect">
            <a:avLst/>
          </a:prstGeom>
        </p:spPr>
      </p:pic>
      <p:pic>
        <p:nvPicPr>
          <p:cNvPr id="14" name="Picture 13" descr="Dem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3930" y="4297657"/>
            <a:ext cx="3337504" cy="2398831"/>
          </a:xfrm>
          <a:prstGeom prst="rect">
            <a:avLst/>
          </a:prstGeom>
        </p:spPr>
      </p:pic>
    </p:spTree>
    <p:extLst>
      <p:ext uri="{BB962C8B-B14F-4D97-AF65-F5344CB8AC3E}">
        <p14:creationId xmlns:p14="http://schemas.microsoft.com/office/powerpoint/2010/main" val="13252458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TIMING" val="|0.9|2"/>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1897</TotalTime>
  <Words>2530</Words>
  <Application>Microsoft Macintosh PowerPoint</Application>
  <PresentationFormat>On-screen Show (4:3)</PresentationFormat>
  <Paragraphs>403</Paragraphs>
  <Slides>82</Slides>
  <Notes>28</Notes>
  <HiddenSlides>2</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Century Gothic</vt:lpstr>
      <vt:lpstr>Gill Sans</vt:lpstr>
      <vt:lpstr>Times New Roman</vt:lpstr>
      <vt:lpstr>Office Theme</vt:lpstr>
      <vt:lpstr>CSC589: Intro to Computer Vision</vt:lpstr>
      <vt:lpstr>Today’s class</vt:lpstr>
      <vt:lpstr>First week’s task</vt:lpstr>
      <vt:lpstr>Instructor</vt:lpstr>
      <vt:lpstr>A bit about me</vt:lpstr>
      <vt:lpstr>A bit about me</vt:lpstr>
      <vt:lpstr>A bit about me</vt:lpstr>
      <vt:lpstr>A bit about me</vt:lpstr>
      <vt:lpstr>My research: vision and graphics </vt:lpstr>
      <vt:lpstr>Why vision is important?</vt:lpstr>
      <vt:lpstr>Every image tells a story</vt:lpstr>
      <vt:lpstr>The goal of computer vision</vt:lpstr>
      <vt:lpstr>Can the computer match human perception?</vt:lpstr>
      <vt:lpstr>PowerPoint Presentation</vt:lpstr>
      <vt:lpstr>What is computer vision?</vt:lpstr>
      <vt:lpstr>The goal of computer vision</vt:lpstr>
      <vt:lpstr>The goal of computer vision</vt:lpstr>
      <vt:lpstr>PowerPoint Presentation</vt:lpstr>
      <vt:lpstr>PowerPoint Presentation</vt:lpstr>
      <vt:lpstr>Computer Vision Applications</vt:lpstr>
      <vt:lpstr>Ridiculously short history of CV</vt:lpstr>
      <vt:lpstr>Self driving Cars</vt:lpstr>
      <vt:lpstr>How a car drives itself?</vt:lpstr>
      <vt:lpstr>How a car drives itself?</vt:lpstr>
      <vt:lpstr>What self-driving cars can see?</vt:lpstr>
      <vt:lpstr>Image-based search</vt:lpstr>
      <vt:lpstr>Optical character recognition (OCR)</vt:lpstr>
      <vt:lpstr>Face Detection</vt:lpstr>
      <vt:lpstr>Object recognition (in supermarkets)</vt:lpstr>
      <vt:lpstr>Motion Sensing: Kinect</vt:lpstr>
      <vt:lpstr>Gesture Recognition</vt:lpstr>
      <vt:lpstr>PowerPoint Presentation</vt:lpstr>
      <vt:lpstr>Vision-based biometrics</vt:lpstr>
      <vt:lpstr>The goal of computer vision</vt:lpstr>
      <vt:lpstr>PowerPoint Presentation</vt:lpstr>
      <vt:lpstr>PowerPoint Presentation</vt:lpstr>
      <vt:lpstr>PowerPoint Presentation</vt:lpstr>
      <vt:lpstr>Mobile Eye for driving safety </vt:lpstr>
      <vt:lpstr>Leaf Recognition</vt:lpstr>
      <vt:lpstr>Bird Identification</vt:lpstr>
      <vt:lpstr>Vision in space</vt:lpstr>
      <vt:lpstr>Automatic Image and Video Editing</vt:lpstr>
      <vt:lpstr>Scene Completion</vt:lpstr>
      <vt:lpstr>PowerPoint Presentation</vt:lpstr>
      <vt:lpstr>PowerPoint Presentation</vt:lpstr>
      <vt:lpstr>Image Forensics </vt:lpstr>
      <vt:lpstr>Image Forensics </vt:lpstr>
      <vt:lpstr>Applications of Computer Vision: Detecting cloning</vt:lpstr>
      <vt:lpstr>PowerPoint Presentation</vt:lpstr>
      <vt:lpstr>Virtual &amp; Augmented Reality</vt:lpstr>
      <vt:lpstr>Smart phone and augmented reality </vt:lpstr>
      <vt:lpstr>Can the computer match human perception?</vt:lpstr>
      <vt:lpstr>Why vision is hard?</vt:lpstr>
      <vt:lpstr>Vision is an inverse problem</vt:lpstr>
      <vt:lpstr>Vision is an inverse problem</vt:lpstr>
      <vt:lpstr>Vision is hard</vt:lpstr>
      <vt:lpstr>Why is computer vision difficult?</vt:lpstr>
      <vt:lpstr>Why is computer vision difficult?</vt:lpstr>
      <vt:lpstr>Vision is hard</vt:lpstr>
      <vt:lpstr>Vision is hard</vt:lpstr>
      <vt:lpstr>Vision is hard</vt:lpstr>
      <vt:lpstr>Vision is hard</vt:lpstr>
      <vt:lpstr>Bottom line</vt:lpstr>
      <vt:lpstr>PowerPoint Presentation</vt:lpstr>
      <vt:lpstr>PowerPoint Presentation</vt:lpstr>
      <vt:lpstr>PowerPoint Presentation</vt:lpstr>
      <vt:lpstr>But what do we have?</vt:lpstr>
      <vt:lpstr>Computer Vision and Nearby Fields</vt:lpstr>
      <vt:lpstr>Computer Vision and Nearby Fields</vt:lpstr>
      <vt:lpstr>My research: automatic material recognition from images and videos</vt:lpstr>
      <vt:lpstr>What we are going to learn?</vt:lpstr>
      <vt:lpstr>General description </vt:lpstr>
      <vt:lpstr>Textbook</vt:lpstr>
      <vt:lpstr>Textbook</vt:lpstr>
      <vt:lpstr>Grading</vt:lpstr>
      <vt:lpstr>Project: Hybrid images from image pyramids</vt:lpstr>
      <vt:lpstr>Syllabus</vt:lpstr>
      <vt:lpstr>Prerequisites</vt:lpstr>
      <vt:lpstr>Course requirements</vt:lpstr>
      <vt:lpstr>Academic Integrity</vt:lpstr>
      <vt:lpstr>Office hours</vt:lpstr>
      <vt:lpstr>Take-home Reading</vt:lpstr>
    </vt:vector>
  </TitlesOfParts>
  <Company>American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589 Introduction to Computer Vision </dc:title>
  <dc:creator>Bei Xiao</dc:creator>
  <cp:lastModifiedBy>Bei Xiao</cp:lastModifiedBy>
  <cp:revision>392</cp:revision>
  <dcterms:created xsi:type="dcterms:W3CDTF">2015-01-12T00:23:11Z</dcterms:created>
  <dcterms:modified xsi:type="dcterms:W3CDTF">2019-01-16T18:01:10Z</dcterms:modified>
</cp:coreProperties>
</file>